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2" r:id="rId1"/>
  </p:sldMasterIdLst>
  <p:sldIdLst>
    <p:sldId id="256" r:id="rId2"/>
  </p:sldIdLst>
  <p:sldSz cx="6858000" cy="9906000" type="A4"/>
  <p:notesSz cx="6858000" cy="9144000"/>
  <p:defaultTextStyle>
    <a:defPPr>
      <a:defRPr lang="en-US"/>
    </a:defPPr>
    <a:lvl1pPr marL="0" algn="l" defTabSz="346350" rtl="0" eaLnBrk="1" latinLnBrk="0" hangingPunct="1">
      <a:defRPr sz="1363" kern="1200">
        <a:solidFill>
          <a:schemeClr val="tx1"/>
        </a:solidFill>
        <a:latin typeface="+mn-lt"/>
        <a:ea typeface="+mn-ea"/>
        <a:cs typeface="+mn-cs"/>
      </a:defRPr>
    </a:lvl1pPr>
    <a:lvl2pPr marL="346350" algn="l" defTabSz="346350" rtl="0" eaLnBrk="1" latinLnBrk="0" hangingPunct="1">
      <a:defRPr sz="1363" kern="1200">
        <a:solidFill>
          <a:schemeClr val="tx1"/>
        </a:solidFill>
        <a:latin typeface="+mn-lt"/>
        <a:ea typeface="+mn-ea"/>
        <a:cs typeface="+mn-cs"/>
      </a:defRPr>
    </a:lvl2pPr>
    <a:lvl3pPr marL="692700" algn="l" defTabSz="346350" rtl="0" eaLnBrk="1" latinLnBrk="0" hangingPunct="1">
      <a:defRPr sz="1363" kern="1200">
        <a:solidFill>
          <a:schemeClr val="tx1"/>
        </a:solidFill>
        <a:latin typeface="+mn-lt"/>
        <a:ea typeface="+mn-ea"/>
        <a:cs typeface="+mn-cs"/>
      </a:defRPr>
    </a:lvl3pPr>
    <a:lvl4pPr marL="1039050" algn="l" defTabSz="346350" rtl="0" eaLnBrk="1" latinLnBrk="0" hangingPunct="1">
      <a:defRPr sz="1363" kern="1200">
        <a:solidFill>
          <a:schemeClr val="tx1"/>
        </a:solidFill>
        <a:latin typeface="+mn-lt"/>
        <a:ea typeface="+mn-ea"/>
        <a:cs typeface="+mn-cs"/>
      </a:defRPr>
    </a:lvl4pPr>
    <a:lvl5pPr marL="1385399" algn="l" defTabSz="346350" rtl="0" eaLnBrk="1" latinLnBrk="0" hangingPunct="1">
      <a:defRPr sz="1363" kern="1200">
        <a:solidFill>
          <a:schemeClr val="tx1"/>
        </a:solidFill>
        <a:latin typeface="+mn-lt"/>
        <a:ea typeface="+mn-ea"/>
        <a:cs typeface="+mn-cs"/>
      </a:defRPr>
    </a:lvl5pPr>
    <a:lvl6pPr marL="1731750" algn="l" defTabSz="346350" rtl="0" eaLnBrk="1" latinLnBrk="0" hangingPunct="1">
      <a:defRPr sz="1363" kern="1200">
        <a:solidFill>
          <a:schemeClr val="tx1"/>
        </a:solidFill>
        <a:latin typeface="+mn-lt"/>
        <a:ea typeface="+mn-ea"/>
        <a:cs typeface="+mn-cs"/>
      </a:defRPr>
    </a:lvl6pPr>
    <a:lvl7pPr marL="2078099" algn="l" defTabSz="346350" rtl="0" eaLnBrk="1" latinLnBrk="0" hangingPunct="1">
      <a:defRPr sz="1363" kern="1200">
        <a:solidFill>
          <a:schemeClr val="tx1"/>
        </a:solidFill>
        <a:latin typeface="+mn-lt"/>
        <a:ea typeface="+mn-ea"/>
        <a:cs typeface="+mn-cs"/>
      </a:defRPr>
    </a:lvl7pPr>
    <a:lvl8pPr marL="2424450" algn="l" defTabSz="346350" rtl="0" eaLnBrk="1" latinLnBrk="0" hangingPunct="1">
      <a:defRPr sz="1363" kern="1200">
        <a:solidFill>
          <a:schemeClr val="tx1"/>
        </a:solidFill>
        <a:latin typeface="+mn-lt"/>
        <a:ea typeface="+mn-ea"/>
        <a:cs typeface="+mn-cs"/>
      </a:defRPr>
    </a:lvl8pPr>
    <a:lvl9pPr marL="2770799" algn="l" defTabSz="346350" rtl="0" eaLnBrk="1" latinLnBrk="0" hangingPunct="1">
      <a:defRPr sz="1363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66"/>
    <a:srgbClr val="00FF00"/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48" autoAdjust="0"/>
    <p:restoredTop sz="94660"/>
  </p:normalViewPr>
  <p:slideViewPr>
    <p:cSldViewPr snapToGrid="0">
      <p:cViewPr>
        <p:scale>
          <a:sx n="80" d="100"/>
          <a:sy n="80" d="100"/>
        </p:scale>
        <p:origin x="142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1071BC-D9AD-4AC8-9E2D-66A98F8D90C1}" type="datetimeFigureOut">
              <a:rPr lang="id-ID" smtClean="0"/>
              <a:t>23/11/2020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BF2016-6BF9-4395-89AC-99DA0363A322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3343844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1071BC-D9AD-4AC8-9E2D-66A98F8D90C1}" type="datetimeFigureOut">
              <a:rPr lang="id-ID" smtClean="0"/>
              <a:t>23/11/2020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BF2016-6BF9-4395-89AC-99DA0363A322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4045177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1071BC-D9AD-4AC8-9E2D-66A98F8D90C1}" type="datetimeFigureOut">
              <a:rPr lang="id-ID" smtClean="0"/>
              <a:t>23/11/2020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BF2016-6BF9-4395-89AC-99DA0363A322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2170277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1071BC-D9AD-4AC8-9E2D-66A98F8D90C1}" type="datetimeFigureOut">
              <a:rPr lang="id-ID" smtClean="0"/>
              <a:t>23/11/2020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BF2016-6BF9-4395-89AC-99DA0363A322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5970291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1071BC-D9AD-4AC8-9E2D-66A98F8D90C1}" type="datetimeFigureOut">
              <a:rPr lang="id-ID" smtClean="0"/>
              <a:t>23/11/2020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BF2016-6BF9-4395-89AC-99DA0363A322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1906501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1071BC-D9AD-4AC8-9E2D-66A98F8D90C1}" type="datetimeFigureOut">
              <a:rPr lang="id-ID" smtClean="0"/>
              <a:t>23/11/2020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BF2016-6BF9-4395-89AC-99DA0363A322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0970445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1071BC-D9AD-4AC8-9E2D-66A98F8D90C1}" type="datetimeFigureOut">
              <a:rPr lang="id-ID" smtClean="0"/>
              <a:t>23/11/2020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BF2016-6BF9-4395-89AC-99DA0363A322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0476572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1071BC-D9AD-4AC8-9E2D-66A98F8D90C1}" type="datetimeFigureOut">
              <a:rPr lang="id-ID" smtClean="0"/>
              <a:t>23/11/2020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BF2016-6BF9-4395-89AC-99DA0363A322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4239073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1071BC-D9AD-4AC8-9E2D-66A98F8D90C1}" type="datetimeFigureOut">
              <a:rPr lang="id-ID" smtClean="0"/>
              <a:t>23/11/2020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BF2016-6BF9-4395-89AC-99DA0363A322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2825394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1071BC-D9AD-4AC8-9E2D-66A98F8D90C1}" type="datetimeFigureOut">
              <a:rPr lang="id-ID" smtClean="0"/>
              <a:t>23/11/2020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BF2016-6BF9-4395-89AC-99DA0363A322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8076191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1071BC-D9AD-4AC8-9E2D-66A98F8D90C1}" type="datetimeFigureOut">
              <a:rPr lang="id-ID" smtClean="0"/>
              <a:t>23/11/2020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BF2016-6BF9-4395-89AC-99DA0363A322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4996605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1071BC-D9AD-4AC8-9E2D-66A98F8D90C1}" type="datetimeFigureOut">
              <a:rPr lang="id-ID" smtClean="0"/>
              <a:t>23/11/2020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BF2016-6BF9-4395-89AC-99DA0363A322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42119435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3" r:id="rId1"/>
    <p:sldLayoutId id="2147483724" r:id="rId2"/>
    <p:sldLayoutId id="2147483725" r:id="rId3"/>
    <p:sldLayoutId id="2147483726" r:id="rId4"/>
    <p:sldLayoutId id="2147483727" r:id="rId5"/>
    <p:sldLayoutId id="2147483728" r:id="rId6"/>
    <p:sldLayoutId id="2147483729" r:id="rId7"/>
    <p:sldLayoutId id="2147483730" r:id="rId8"/>
    <p:sldLayoutId id="2147483731" r:id="rId9"/>
    <p:sldLayoutId id="2147483732" r:id="rId10"/>
    <p:sldLayoutId id="214748373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xmlns="" id="{08BCA616-1A7C-4ECB-B266-3AED694A942F}"/>
              </a:ext>
            </a:extLst>
          </p:cNvPr>
          <p:cNvCxnSpPr>
            <a:cxnSpLocks/>
          </p:cNvCxnSpPr>
          <p:nvPr/>
        </p:nvCxnSpPr>
        <p:spPr>
          <a:xfrm flipH="1">
            <a:off x="77250" y="79965"/>
            <a:ext cx="1701" cy="9669635"/>
          </a:xfrm>
          <a:prstGeom prst="line">
            <a:avLst/>
          </a:prstGeom>
          <a:ln w="152400">
            <a:solidFill>
              <a:srgbClr val="00B05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xmlns="" id="{6ABE5FA9-8037-43EF-8391-427431D65903}"/>
              </a:ext>
            </a:extLst>
          </p:cNvPr>
          <p:cNvCxnSpPr>
            <a:cxnSpLocks/>
          </p:cNvCxnSpPr>
          <p:nvPr/>
        </p:nvCxnSpPr>
        <p:spPr>
          <a:xfrm>
            <a:off x="6773970" y="103369"/>
            <a:ext cx="192" cy="9653191"/>
          </a:xfrm>
          <a:prstGeom prst="line">
            <a:avLst/>
          </a:prstGeom>
          <a:ln w="152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xmlns="" id="{71E3AB6E-36F1-4F68-8EA6-9A122EF0512B}"/>
              </a:ext>
            </a:extLst>
          </p:cNvPr>
          <p:cNvCxnSpPr>
            <a:cxnSpLocks/>
          </p:cNvCxnSpPr>
          <p:nvPr/>
        </p:nvCxnSpPr>
        <p:spPr>
          <a:xfrm flipV="1">
            <a:off x="0" y="89847"/>
            <a:ext cx="6851485" cy="3640"/>
          </a:xfrm>
          <a:prstGeom prst="line">
            <a:avLst/>
          </a:prstGeom>
          <a:ln w="152400">
            <a:solidFill>
              <a:schemeClr val="accent5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xmlns="" id="{AABF10C8-8E0D-4CEB-B116-2808E18ED52B}"/>
              </a:ext>
            </a:extLst>
          </p:cNvPr>
          <p:cNvCxnSpPr>
            <a:cxnSpLocks/>
          </p:cNvCxnSpPr>
          <p:nvPr/>
        </p:nvCxnSpPr>
        <p:spPr>
          <a:xfrm>
            <a:off x="569" y="9819766"/>
            <a:ext cx="6857431" cy="3503"/>
          </a:xfrm>
          <a:prstGeom prst="line">
            <a:avLst/>
          </a:prstGeom>
          <a:ln w="152400"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" name="Right Triangle 3"/>
          <p:cNvSpPr/>
          <p:nvPr/>
        </p:nvSpPr>
        <p:spPr>
          <a:xfrm rot="16200000">
            <a:off x="604349" y="-87987"/>
            <a:ext cx="5657375" cy="6353545"/>
          </a:xfrm>
          <a:prstGeom prst="rtTriangle">
            <a:avLst/>
          </a:prstGeom>
          <a:solidFill>
            <a:srgbClr val="FF0000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ectangle 1"/>
          <p:cNvSpPr/>
          <p:nvPr/>
        </p:nvSpPr>
        <p:spPr>
          <a:xfrm>
            <a:off x="361507" y="1531894"/>
            <a:ext cx="5943600" cy="1785104"/>
          </a:xfrm>
          <a:prstGeom prst="rect">
            <a:avLst/>
          </a:prstGeom>
          <a:noFill/>
          <a:ln w="57150">
            <a:solidFill>
              <a:schemeClr val="tx1"/>
            </a:solidFill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glow rad="139700">
                    <a:schemeClr val="accent4">
                      <a:satMod val="175000"/>
                      <a:alpha val="40000"/>
                    </a:schemeClr>
                  </a:glow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PENGAWAS OPERASIONAL</a:t>
            </a:r>
          </a:p>
          <a:p>
            <a:pPr algn="ctr"/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glow rad="139700">
                    <a:schemeClr val="accent4">
                      <a:satMod val="175000"/>
                      <a:alpha val="40000"/>
                    </a:schemeClr>
                  </a:glow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PERTAMBANGAN – BNSP</a:t>
            </a:r>
          </a:p>
          <a:p>
            <a:pPr algn="ctr"/>
            <a:r>
              <a:rPr lang="en-US" sz="54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glow rad="139700">
                    <a:schemeClr val="accent4">
                      <a:satMod val="175000"/>
                      <a:alpha val="40000"/>
                    </a:schemeClr>
                  </a:glow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POP – POM - POU</a:t>
            </a:r>
          </a:p>
        </p:txBody>
      </p:sp>
      <p:sp>
        <p:nvSpPr>
          <p:cNvPr id="12" name="Rectangle 11"/>
          <p:cNvSpPr/>
          <p:nvPr/>
        </p:nvSpPr>
        <p:spPr>
          <a:xfrm>
            <a:off x="3582617" y="6942428"/>
            <a:ext cx="3027192" cy="2488951"/>
          </a:xfrm>
          <a:prstGeom prst="rect">
            <a:avLst/>
          </a:prstGeom>
          <a:solidFill>
            <a:srgbClr val="FFFF99"/>
          </a:solidFill>
          <a:ln w="57150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1300" dirty="0" err="1">
                <a:solidFill>
                  <a:schemeClr val="tx1"/>
                </a:solidFill>
              </a:rPr>
              <a:t>Penyelenggara</a:t>
            </a:r>
            <a:r>
              <a:rPr lang="en-US" sz="1300" dirty="0">
                <a:solidFill>
                  <a:schemeClr val="tx1"/>
                </a:solidFill>
              </a:rPr>
              <a:t> PJK3/LPK PT. Indo Training. </a:t>
            </a:r>
            <a:r>
              <a:rPr lang="en-US" sz="1300" dirty="0" err="1">
                <a:solidFill>
                  <a:schemeClr val="tx1"/>
                </a:solidFill>
              </a:rPr>
              <a:t>Terdaftar</a:t>
            </a:r>
            <a:r>
              <a:rPr lang="en-US" sz="1300" dirty="0">
                <a:solidFill>
                  <a:schemeClr val="tx1"/>
                </a:solidFill>
              </a:rPr>
              <a:t> di </a:t>
            </a:r>
            <a:r>
              <a:rPr lang="en-US" sz="1300" dirty="0" err="1">
                <a:solidFill>
                  <a:schemeClr val="tx1"/>
                </a:solidFill>
              </a:rPr>
              <a:t>Kemnaker</a:t>
            </a:r>
            <a:r>
              <a:rPr lang="en-US" sz="1300" dirty="0">
                <a:solidFill>
                  <a:schemeClr val="tx1"/>
                </a:solidFill>
              </a:rPr>
              <a:t> &amp; ESDM</a:t>
            </a:r>
          </a:p>
          <a:p>
            <a:r>
              <a:rPr lang="en-US" sz="1300" dirty="0" err="1">
                <a:solidFill>
                  <a:schemeClr val="tx1"/>
                </a:solidFill>
              </a:rPr>
              <a:t>Alamat</a:t>
            </a:r>
            <a:r>
              <a:rPr lang="en-US" sz="1300" dirty="0">
                <a:solidFill>
                  <a:schemeClr val="tx1"/>
                </a:solidFill>
              </a:rPr>
              <a:t> : Hotel </a:t>
            </a:r>
            <a:r>
              <a:rPr lang="en-US" sz="1300" dirty="0" err="1">
                <a:solidFill>
                  <a:schemeClr val="tx1"/>
                </a:solidFill>
              </a:rPr>
              <a:t>Horison</a:t>
            </a:r>
            <a:r>
              <a:rPr lang="en-US" sz="1300" dirty="0">
                <a:solidFill>
                  <a:schemeClr val="tx1"/>
                </a:solidFill>
              </a:rPr>
              <a:t> </a:t>
            </a:r>
            <a:r>
              <a:rPr lang="en-US" sz="1300" dirty="0" err="1">
                <a:solidFill>
                  <a:schemeClr val="tx1"/>
                </a:solidFill>
              </a:rPr>
              <a:t>Sagita</a:t>
            </a:r>
            <a:r>
              <a:rPr lang="en-US" sz="1300" dirty="0">
                <a:solidFill>
                  <a:schemeClr val="tx1"/>
                </a:solidFill>
              </a:rPr>
              <a:t> Balikpapan</a:t>
            </a:r>
          </a:p>
          <a:p>
            <a:r>
              <a:rPr lang="en-US" sz="1300" dirty="0" err="1">
                <a:solidFill>
                  <a:schemeClr val="tx1"/>
                </a:solidFill>
              </a:rPr>
              <a:t>Hubungi</a:t>
            </a:r>
            <a:r>
              <a:rPr lang="en-US" sz="1300" dirty="0">
                <a:solidFill>
                  <a:schemeClr val="tx1"/>
                </a:solidFill>
              </a:rPr>
              <a:t>:</a:t>
            </a:r>
          </a:p>
          <a:p>
            <a:r>
              <a:rPr lang="en-US" sz="1300" dirty="0">
                <a:solidFill>
                  <a:schemeClr val="tx1"/>
                </a:solidFill>
              </a:rPr>
              <a:t>Mario Suripatty</a:t>
            </a:r>
          </a:p>
          <a:p>
            <a:r>
              <a:rPr lang="en-US" sz="1300" dirty="0">
                <a:solidFill>
                  <a:schemeClr val="tx1"/>
                </a:solidFill>
              </a:rPr>
              <a:t>HP/WA: 0813 4712 9345</a:t>
            </a:r>
          </a:p>
          <a:p>
            <a:r>
              <a:rPr lang="en-US" sz="1300" dirty="0">
                <a:solidFill>
                  <a:schemeClr val="tx1"/>
                </a:solidFill>
              </a:rPr>
              <a:t>Email: marketing@ptindotraining.com</a:t>
            </a:r>
          </a:p>
          <a:p>
            <a:r>
              <a:rPr lang="en-US" sz="1300" dirty="0">
                <a:solidFill>
                  <a:schemeClr val="tx1"/>
                </a:solidFill>
              </a:rPr>
              <a:t>Website: www.ptindotraining.com</a:t>
            </a:r>
          </a:p>
          <a:p>
            <a:r>
              <a:rPr lang="en-US" sz="1300" dirty="0">
                <a:solidFill>
                  <a:schemeClr val="tx1"/>
                </a:solidFill>
              </a:rPr>
              <a:t>                 www.indotraining.info  </a:t>
            </a:r>
          </a:p>
          <a:p>
            <a:r>
              <a:rPr lang="en-US" sz="1300" dirty="0">
                <a:solidFill>
                  <a:schemeClr val="tx1"/>
                </a:solidFill>
              </a:rPr>
              <a:t>DP </a:t>
            </a:r>
            <a:r>
              <a:rPr lang="en-US" sz="1300" dirty="0" err="1">
                <a:solidFill>
                  <a:schemeClr val="tx1"/>
                </a:solidFill>
              </a:rPr>
              <a:t>dan</a:t>
            </a:r>
            <a:r>
              <a:rPr lang="en-US" sz="1300" dirty="0">
                <a:solidFill>
                  <a:schemeClr val="tx1"/>
                </a:solidFill>
              </a:rPr>
              <a:t> </a:t>
            </a:r>
            <a:r>
              <a:rPr lang="en-US" sz="1300" dirty="0" err="1">
                <a:solidFill>
                  <a:schemeClr val="tx1"/>
                </a:solidFill>
              </a:rPr>
              <a:t>Pelunasan</a:t>
            </a:r>
            <a:r>
              <a:rPr lang="en-US" sz="1300" dirty="0">
                <a:solidFill>
                  <a:schemeClr val="tx1"/>
                </a:solidFill>
              </a:rPr>
              <a:t> </a:t>
            </a:r>
            <a:r>
              <a:rPr lang="en-US" sz="1300" dirty="0" err="1">
                <a:solidFill>
                  <a:schemeClr val="tx1"/>
                </a:solidFill>
              </a:rPr>
              <a:t>ke</a:t>
            </a:r>
            <a:r>
              <a:rPr lang="en-US" sz="1300" dirty="0">
                <a:solidFill>
                  <a:schemeClr val="tx1"/>
                </a:solidFill>
              </a:rPr>
              <a:t> </a:t>
            </a:r>
            <a:r>
              <a:rPr lang="en-US" sz="1300" dirty="0" err="1">
                <a:solidFill>
                  <a:schemeClr val="tx1"/>
                </a:solidFill>
              </a:rPr>
              <a:t>rekening</a:t>
            </a:r>
            <a:r>
              <a:rPr lang="en-US" sz="1300" dirty="0">
                <a:solidFill>
                  <a:schemeClr val="tx1"/>
                </a:solidFill>
              </a:rPr>
              <a:t> PT. Indo Training di Bank </a:t>
            </a:r>
            <a:r>
              <a:rPr lang="en-US" sz="1300" dirty="0" err="1">
                <a:solidFill>
                  <a:schemeClr val="tx1"/>
                </a:solidFill>
              </a:rPr>
              <a:t>Mandiri</a:t>
            </a:r>
            <a:r>
              <a:rPr lang="en-US" sz="1300" dirty="0">
                <a:solidFill>
                  <a:schemeClr val="tx1"/>
                </a:solidFill>
              </a:rPr>
              <a:t> </a:t>
            </a:r>
            <a:r>
              <a:rPr lang="en-US" sz="1300" dirty="0" smtClean="0">
                <a:solidFill>
                  <a:schemeClr val="tx1"/>
                </a:solidFill>
              </a:rPr>
              <a:t>149.000.6371.589</a:t>
            </a:r>
            <a:endParaRPr lang="en-US" sz="1300" dirty="0">
              <a:solidFill>
                <a:schemeClr val="tx1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540066" y="261459"/>
            <a:ext cx="3716541" cy="307777"/>
          </a:xfrm>
          <a:prstGeom prst="rect">
            <a:avLst/>
          </a:prstGeom>
          <a:noFill/>
          <a:ln w="38100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/>
              <a:t>PENGAWAS PERTAMBANGAN ONLINE TRAINING</a:t>
            </a:r>
            <a:endParaRPr lang="en-US" sz="1400" dirty="0"/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6263" y="250220"/>
            <a:ext cx="1207007" cy="1207007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95799" y="192016"/>
            <a:ext cx="1402031" cy="1350423"/>
          </a:xfrm>
          <a:prstGeom prst="rect">
            <a:avLst/>
          </a:prstGeom>
        </p:spPr>
      </p:pic>
      <p:sp>
        <p:nvSpPr>
          <p:cNvPr id="19" name="Rectangle 18"/>
          <p:cNvSpPr/>
          <p:nvPr/>
        </p:nvSpPr>
        <p:spPr>
          <a:xfrm>
            <a:off x="168242" y="3933757"/>
            <a:ext cx="6441567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sz="1600" b="1" dirty="0" smtClean="0">
                <a:ln w="3175">
                  <a:solidFill>
                    <a:schemeClr val="tx1"/>
                  </a:solidFill>
                  <a:prstDash val="solid"/>
                </a:ln>
                <a:effectLst>
                  <a:glow rad="101600">
                    <a:schemeClr val="accent4">
                      <a:satMod val="175000"/>
                      <a:alpha val="40000"/>
                    </a:schemeClr>
                  </a:glow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BIAYA HANYA: Rp3.500.000 (</a:t>
            </a:r>
            <a:r>
              <a:rPr lang="en-US" sz="1600" b="1" dirty="0" smtClean="0">
                <a:ln w="3175">
                  <a:solidFill>
                    <a:schemeClr val="tx1"/>
                  </a:solidFill>
                  <a:prstDash val="solid"/>
                </a:ln>
                <a:effectLst>
                  <a:glow rad="101600">
                    <a:schemeClr val="accent4">
                      <a:satMod val="175000"/>
                      <a:alpha val="40000"/>
                    </a:schemeClr>
                  </a:glow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POP-3 </a:t>
            </a:r>
            <a:r>
              <a:rPr lang="en-US" sz="1600" b="1" dirty="0" err="1" smtClean="0">
                <a:ln w="3175">
                  <a:solidFill>
                    <a:schemeClr val="tx1"/>
                  </a:solidFill>
                  <a:prstDash val="solid"/>
                </a:ln>
                <a:effectLst>
                  <a:glow rad="101600">
                    <a:schemeClr val="accent4">
                      <a:satMod val="175000"/>
                      <a:alpha val="40000"/>
                    </a:schemeClr>
                  </a:glow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thn</a:t>
            </a:r>
            <a:r>
              <a:rPr lang="en-US" sz="1600" b="1" dirty="0" smtClean="0">
                <a:ln w="3175">
                  <a:solidFill>
                    <a:schemeClr val="tx1"/>
                  </a:solidFill>
                  <a:prstDash val="solid"/>
                </a:ln>
                <a:effectLst>
                  <a:glow rad="101600">
                    <a:schemeClr val="accent4">
                      <a:satMod val="175000"/>
                      <a:alpha val="40000"/>
                    </a:schemeClr>
                  </a:glow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)  ;  Rp4.000.000 (POP-5 </a:t>
            </a:r>
            <a:r>
              <a:rPr lang="en-US" sz="1600" b="1" dirty="0" err="1" smtClean="0">
                <a:ln w="3175">
                  <a:solidFill>
                    <a:schemeClr val="tx1"/>
                  </a:solidFill>
                  <a:prstDash val="solid"/>
                </a:ln>
                <a:effectLst>
                  <a:glow rad="101600">
                    <a:schemeClr val="accent4">
                      <a:satMod val="175000"/>
                      <a:alpha val="40000"/>
                    </a:schemeClr>
                  </a:glow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thn</a:t>
            </a:r>
            <a:r>
              <a:rPr lang="en-US" sz="1600" b="1" dirty="0" smtClean="0">
                <a:ln w="3175">
                  <a:solidFill>
                    <a:schemeClr val="tx1"/>
                  </a:solidFill>
                  <a:prstDash val="solid"/>
                </a:ln>
                <a:effectLst>
                  <a:glow rad="101600">
                    <a:schemeClr val="accent4">
                      <a:satMod val="175000"/>
                      <a:alpha val="40000"/>
                    </a:schemeClr>
                  </a:glow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)</a:t>
            </a:r>
          </a:p>
          <a:p>
            <a:r>
              <a:rPr lang="en-US" sz="1600" b="1" dirty="0" smtClean="0">
                <a:ln w="3175">
                  <a:solidFill>
                    <a:schemeClr val="tx1"/>
                  </a:solidFill>
                  <a:prstDash val="solid"/>
                </a:ln>
                <a:effectLst>
                  <a:glow rad="101600">
                    <a:schemeClr val="accent4">
                      <a:satMod val="175000"/>
                      <a:alpha val="40000"/>
                    </a:schemeClr>
                  </a:glow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Rp5.000.000 </a:t>
            </a:r>
            <a:r>
              <a:rPr lang="en-US" sz="1600" b="1" dirty="0" smtClean="0">
                <a:ln w="3175">
                  <a:solidFill>
                    <a:schemeClr val="tx1"/>
                  </a:solidFill>
                  <a:prstDash val="solid"/>
                </a:ln>
                <a:effectLst>
                  <a:glow rad="101600">
                    <a:schemeClr val="accent4">
                      <a:satMod val="175000"/>
                      <a:alpha val="40000"/>
                    </a:schemeClr>
                  </a:glow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(POM);Rp6.500.000 (POU)</a:t>
            </a:r>
          </a:p>
        </p:txBody>
      </p:sp>
      <p:sp>
        <p:nvSpPr>
          <p:cNvPr id="20" name="Rectangle 19"/>
          <p:cNvSpPr/>
          <p:nvPr/>
        </p:nvSpPr>
        <p:spPr>
          <a:xfrm>
            <a:off x="233302" y="6942429"/>
            <a:ext cx="3191160" cy="2486414"/>
          </a:xfrm>
          <a:prstGeom prst="rect">
            <a:avLst/>
          </a:prstGeom>
          <a:solidFill>
            <a:schemeClr val="bg1"/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1200" b="1" dirty="0" err="1">
                <a:solidFill>
                  <a:schemeClr val="tx1"/>
                </a:solidFill>
              </a:rPr>
              <a:t>Dibina</a:t>
            </a:r>
            <a:r>
              <a:rPr lang="en-US" sz="1200" b="1" dirty="0">
                <a:solidFill>
                  <a:schemeClr val="tx1"/>
                </a:solidFill>
              </a:rPr>
              <a:t> </a:t>
            </a:r>
            <a:r>
              <a:rPr lang="en-US" sz="1200" b="1" dirty="0" err="1">
                <a:solidFill>
                  <a:schemeClr val="tx1"/>
                </a:solidFill>
              </a:rPr>
              <a:t>dan</a:t>
            </a:r>
            <a:r>
              <a:rPr lang="en-US" sz="1200" b="1" dirty="0">
                <a:solidFill>
                  <a:schemeClr val="tx1"/>
                </a:solidFill>
              </a:rPr>
              <a:t> </a:t>
            </a:r>
            <a:r>
              <a:rPr lang="en-US" sz="1200" b="1" dirty="0" err="1">
                <a:solidFill>
                  <a:schemeClr val="tx1"/>
                </a:solidFill>
              </a:rPr>
              <a:t>Diuji</a:t>
            </a:r>
            <a:r>
              <a:rPr lang="en-US" sz="1200" b="1" dirty="0">
                <a:solidFill>
                  <a:schemeClr val="tx1"/>
                </a:solidFill>
              </a:rPr>
              <a:t> </a:t>
            </a:r>
            <a:r>
              <a:rPr lang="en-US" sz="1200" b="1" dirty="0" err="1">
                <a:solidFill>
                  <a:schemeClr val="tx1"/>
                </a:solidFill>
              </a:rPr>
              <a:t>Berdasarkan</a:t>
            </a:r>
            <a:r>
              <a:rPr lang="en-US" sz="1200" b="1" dirty="0">
                <a:solidFill>
                  <a:schemeClr val="tx1"/>
                </a:solidFill>
              </a:rPr>
              <a:t> SKKNI BNSP </a:t>
            </a:r>
            <a:r>
              <a:rPr lang="en-US" sz="1200" b="1" dirty="0" smtClean="0">
                <a:solidFill>
                  <a:schemeClr val="tx1"/>
                </a:solidFill>
              </a:rPr>
              <a:t>no.43 </a:t>
            </a:r>
            <a:r>
              <a:rPr lang="en-US" sz="1200" b="1" dirty="0" err="1" smtClean="0">
                <a:solidFill>
                  <a:schemeClr val="tx1"/>
                </a:solidFill>
              </a:rPr>
              <a:t>tahun</a:t>
            </a:r>
            <a:r>
              <a:rPr lang="en-US" sz="1200" b="1" smtClean="0">
                <a:solidFill>
                  <a:schemeClr val="tx1"/>
                </a:solidFill>
              </a:rPr>
              <a:t> 2016.</a:t>
            </a:r>
            <a:endParaRPr lang="en-US" sz="1200" b="1" dirty="0" smtClean="0">
              <a:solidFill>
                <a:schemeClr val="tx1"/>
              </a:solidFill>
            </a:endParaRPr>
          </a:p>
          <a:p>
            <a:r>
              <a:rPr lang="en-US" sz="1200" b="1" dirty="0" err="1" smtClean="0">
                <a:solidFill>
                  <a:schemeClr val="tx1"/>
                </a:solidFill>
              </a:rPr>
              <a:t>Dibina</a:t>
            </a:r>
            <a:r>
              <a:rPr lang="en-US" sz="1200" b="1" dirty="0" smtClean="0">
                <a:solidFill>
                  <a:schemeClr val="tx1"/>
                </a:solidFill>
              </a:rPr>
              <a:t> </a:t>
            </a:r>
            <a:r>
              <a:rPr lang="en-US" sz="1200" b="1" dirty="0" err="1">
                <a:solidFill>
                  <a:schemeClr val="tx1"/>
                </a:solidFill>
              </a:rPr>
              <a:t>oleh</a:t>
            </a:r>
            <a:r>
              <a:rPr lang="en-US" sz="1200" b="1" dirty="0">
                <a:solidFill>
                  <a:schemeClr val="tx1"/>
                </a:solidFill>
              </a:rPr>
              <a:t> Tim Indo Training</a:t>
            </a:r>
          </a:p>
          <a:p>
            <a:r>
              <a:rPr lang="en-US" sz="1200" b="1" dirty="0" err="1">
                <a:solidFill>
                  <a:schemeClr val="tx1"/>
                </a:solidFill>
              </a:rPr>
              <a:t>Diuji</a:t>
            </a:r>
            <a:r>
              <a:rPr lang="en-US" sz="1200" b="1" dirty="0">
                <a:solidFill>
                  <a:schemeClr val="tx1"/>
                </a:solidFill>
              </a:rPr>
              <a:t> </a:t>
            </a:r>
            <a:r>
              <a:rPr lang="en-US" sz="1200" b="1" dirty="0" err="1">
                <a:solidFill>
                  <a:schemeClr val="tx1"/>
                </a:solidFill>
              </a:rPr>
              <a:t>oleh</a:t>
            </a:r>
            <a:r>
              <a:rPr lang="en-US" sz="1200" b="1" dirty="0">
                <a:solidFill>
                  <a:schemeClr val="tx1"/>
                </a:solidFill>
              </a:rPr>
              <a:t> </a:t>
            </a:r>
            <a:r>
              <a:rPr lang="en-US" sz="1200" b="1" dirty="0" err="1">
                <a:solidFill>
                  <a:schemeClr val="tx1"/>
                </a:solidFill>
              </a:rPr>
              <a:t>Lembaga</a:t>
            </a:r>
            <a:r>
              <a:rPr lang="en-US" sz="1200" b="1" dirty="0">
                <a:solidFill>
                  <a:schemeClr val="tx1"/>
                </a:solidFill>
              </a:rPr>
              <a:t> </a:t>
            </a:r>
            <a:r>
              <a:rPr lang="en-US" sz="1200" b="1" dirty="0" err="1">
                <a:solidFill>
                  <a:schemeClr val="tx1"/>
                </a:solidFill>
              </a:rPr>
              <a:t>Sertifikasi</a:t>
            </a:r>
            <a:r>
              <a:rPr lang="en-US" sz="1200" b="1" dirty="0">
                <a:solidFill>
                  <a:schemeClr val="tx1"/>
                </a:solidFill>
              </a:rPr>
              <a:t> </a:t>
            </a:r>
            <a:r>
              <a:rPr lang="en-US" sz="1200" b="1" dirty="0" err="1">
                <a:solidFill>
                  <a:schemeClr val="tx1"/>
                </a:solidFill>
              </a:rPr>
              <a:t>Profesi</a:t>
            </a:r>
            <a:r>
              <a:rPr lang="en-US" sz="1200" b="1" dirty="0">
                <a:solidFill>
                  <a:schemeClr val="tx1"/>
                </a:solidFill>
              </a:rPr>
              <a:t> (LSP</a:t>
            </a:r>
            <a:r>
              <a:rPr lang="en-US" sz="1200" b="1" dirty="0" smtClean="0">
                <a:solidFill>
                  <a:schemeClr val="tx1"/>
                </a:solidFill>
              </a:rPr>
              <a:t>)</a:t>
            </a:r>
          </a:p>
          <a:p>
            <a:r>
              <a:rPr lang="en-US" sz="1200" b="1" dirty="0" err="1" smtClean="0">
                <a:solidFill>
                  <a:schemeClr val="tx1"/>
                </a:solidFill>
              </a:rPr>
              <a:t>Badan</a:t>
            </a:r>
            <a:r>
              <a:rPr lang="en-US" sz="1200" b="1" dirty="0" smtClean="0">
                <a:solidFill>
                  <a:schemeClr val="tx1"/>
                </a:solidFill>
              </a:rPr>
              <a:t> Nasional </a:t>
            </a:r>
            <a:r>
              <a:rPr lang="en-US" sz="1200" b="1" dirty="0" err="1" smtClean="0">
                <a:solidFill>
                  <a:schemeClr val="tx1"/>
                </a:solidFill>
              </a:rPr>
              <a:t>Sertifikasi</a:t>
            </a:r>
            <a:r>
              <a:rPr lang="en-US" sz="1200" b="1" dirty="0" smtClean="0">
                <a:solidFill>
                  <a:schemeClr val="tx1"/>
                </a:solidFill>
              </a:rPr>
              <a:t> </a:t>
            </a:r>
            <a:r>
              <a:rPr lang="en-US" sz="1200" b="1" dirty="0" err="1" smtClean="0">
                <a:solidFill>
                  <a:schemeClr val="tx1"/>
                </a:solidFill>
              </a:rPr>
              <a:t>Profesi</a:t>
            </a:r>
            <a:r>
              <a:rPr lang="en-US" sz="1200" b="1" dirty="0" smtClean="0">
                <a:solidFill>
                  <a:schemeClr val="tx1"/>
                </a:solidFill>
              </a:rPr>
              <a:t> (BNSP)</a:t>
            </a:r>
          </a:p>
          <a:p>
            <a:endParaRPr lang="en-US" sz="1200" b="1" dirty="0">
              <a:solidFill>
                <a:schemeClr val="tx1"/>
              </a:solidFill>
            </a:endParaRPr>
          </a:p>
          <a:p>
            <a:pPr lvl="0"/>
            <a:r>
              <a:rPr lang="en-US" sz="1200" b="1" dirty="0">
                <a:solidFill>
                  <a:prstClr val="black"/>
                </a:solidFill>
              </a:rPr>
              <a:t>Cara </a:t>
            </a:r>
            <a:r>
              <a:rPr lang="en-US" sz="1200" b="1" dirty="0" err="1">
                <a:solidFill>
                  <a:prstClr val="black"/>
                </a:solidFill>
              </a:rPr>
              <a:t>ikut</a:t>
            </a:r>
            <a:r>
              <a:rPr lang="en-US" sz="1200" b="1" dirty="0">
                <a:solidFill>
                  <a:prstClr val="black"/>
                </a:solidFill>
              </a:rPr>
              <a:t>:</a:t>
            </a:r>
          </a:p>
          <a:p>
            <a:pPr lvl="0"/>
            <a:r>
              <a:rPr lang="en-US" sz="1200" b="1" dirty="0" err="1" smtClean="0">
                <a:solidFill>
                  <a:prstClr val="black"/>
                </a:solidFill>
              </a:rPr>
              <a:t>Membayar</a:t>
            </a:r>
            <a:r>
              <a:rPr lang="en-US" sz="1200" b="1" dirty="0" smtClean="0">
                <a:solidFill>
                  <a:prstClr val="black"/>
                </a:solidFill>
              </a:rPr>
              <a:t> DP minimal 30% </a:t>
            </a:r>
            <a:r>
              <a:rPr lang="en-US" sz="1200" b="1" dirty="0" err="1" smtClean="0">
                <a:solidFill>
                  <a:prstClr val="black"/>
                </a:solidFill>
              </a:rPr>
              <a:t>dari</a:t>
            </a:r>
            <a:r>
              <a:rPr lang="en-US" sz="1200" b="1" dirty="0" smtClean="0">
                <a:solidFill>
                  <a:prstClr val="black"/>
                </a:solidFill>
              </a:rPr>
              <a:t> </a:t>
            </a:r>
            <a:r>
              <a:rPr lang="en-US" sz="1200" b="1" dirty="0" err="1" smtClean="0">
                <a:solidFill>
                  <a:prstClr val="black"/>
                </a:solidFill>
              </a:rPr>
              <a:t>harga</a:t>
            </a:r>
            <a:endParaRPr lang="en-US" sz="1200" b="1" dirty="0" smtClean="0">
              <a:solidFill>
                <a:prstClr val="black"/>
              </a:solidFill>
            </a:endParaRPr>
          </a:p>
          <a:p>
            <a:pPr lvl="0"/>
            <a:r>
              <a:rPr lang="en-US" sz="1200" b="1" dirty="0" err="1" smtClean="0">
                <a:solidFill>
                  <a:prstClr val="black"/>
                </a:solidFill>
              </a:rPr>
              <a:t>Sehari</a:t>
            </a:r>
            <a:r>
              <a:rPr lang="en-US" sz="1200" b="1" dirty="0" smtClean="0">
                <a:solidFill>
                  <a:prstClr val="black"/>
                </a:solidFill>
              </a:rPr>
              <a:t> </a:t>
            </a:r>
            <a:r>
              <a:rPr lang="en-US" sz="1200" b="1" dirty="0" err="1" smtClean="0">
                <a:solidFill>
                  <a:prstClr val="black"/>
                </a:solidFill>
              </a:rPr>
              <a:t>sebelum</a:t>
            </a:r>
            <a:r>
              <a:rPr lang="en-US" sz="1200" b="1" dirty="0" smtClean="0">
                <a:solidFill>
                  <a:prstClr val="black"/>
                </a:solidFill>
              </a:rPr>
              <a:t> </a:t>
            </a:r>
            <a:r>
              <a:rPr lang="en-US" sz="1200" b="1" dirty="0" err="1" smtClean="0">
                <a:solidFill>
                  <a:prstClr val="black"/>
                </a:solidFill>
              </a:rPr>
              <a:t>ujian</a:t>
            </a:r>
            <a:r>
              <a:rPr lang="en-US" sz="1200" b="1" dirty="0" smtClean="0">
                <a:solidFill>
                  <a:prstClr val="black"/>
                </a:solidFill>
              </a:rPr>
              <a:t>, </a:t>
            </a:r>
            <a:r>
              <a:rPr lang="en-US" sz="1200" b="1" dirty="0" err="1" smtClean="0">
                <a:solidFill>
                  <a:prstClr val="black"/>
                </a:solidFill>
              </a:rPr>
              <a:t>wajib</a:t>
            </a:r>
            <a:r>
              <a:rPr lang="en-US" sz="1200" b="1" dirty="0" smtClean="0">
                <a:solidFill>
                  <a:prstClr val="black"/>
                </a:solidFill>
              </a:rPr>
              <a:t> </a:t>
            </a:r>
            <a:r>
              <a:rPr lang="en-US" sz="1200" b="1" dirty="0" err="1" smtClean="0">
                <a:solidFill>
                  <a:prstClr val="black"/>
                </a:solidFill>
              </a:rPr>
              <a:t>dilunasi</a:t>
            </a:r>
            <a:endParaRPr lang="en-US" sz="1200" b="1" dirty="0" smtClean="0">
              <a:solidFill>
                <a:prstClr val="black"/>
              </a:solidFill>
            </a:endParaRPr>
          </a:p>
          <a:p>
            <a:pPr lvl="0"/>
            <a:r>
              <a:rPr lang="en-US" sz="1200" b="1" dirty="0" err="1" smtClean="0">
                <a:solidFill>
                  <a:prstClr val="black"/>
                </a:solidFill>
              </a:rPr>
              <a:t>Dimasukkan</a:t>
            </a:r>
            <a:r>
              <a:rPr lang="en-US" sz="1200" b="1" dirty="0" smtClean="0">
                <a:solidFill>
                  <a:prstClr val="black"/>
                </a:solidFill>
              </a:rPr>
              <a:t> </a:t>
            </a:r>
            <a:r>
              <a:rPr lang="en-US" sz="1200" b="1" dirty="0" err="1">
                <a:solidFill>
                  <a:prstClr val="black"/>
                </a:solidFill>
              </a:rPr>
              <a:t>dalam</a:t>
            </a:r>
            <a:r>
              <a:rPr lang="en-US" sz="1200" b="1" dirty="0">
                <a:solidFill>
                  <a:prstClr val="black"/>
                </a:solidFill>
              </a:rPr>
              <a:t> WA Group, </a:t>
            </a:r>
            <a:r>
              <a:rPr lang="en-US" sz="1200" b="1" dirty="0" err="1">
                <a:solidFill>
                  <a:prstClr val="black"/>
                </a:solidFill>
              </a:rPr>
              <a:t>dan</a:t>
            </a:r>
            <a:r>
              <a:rPr lang="en-US" sz="1200" b="1" dirty="0">
                <a:solidFill>
                  <a:prstClr val="black"/>
                </a:solidFill>
              </a:rPr>
              <a:t> </a:t>
            </a:r>
            <a:r>
              <a:rPr lang="en-US" sz="1200" b="1" dirty="0" err="1">
                <a:solidFill>
                  <a:prstClr val="black"/>
                </a:solidFill>
              </a:rPr>
              <a:t>dikirm</a:t>
            </a:r>
            <a:r>
              <a:rPr lang="en-US" sz="1200" b="1" dirty="0">
                <a:solidFill>
                  <a:prstClr val="black"/>
                </a:solidFill>
              </a:rPr>
              <a:t> </a:t>
            </a:r>
            <a:r>
              <a:rPr lang="en-US" sz="1200" b="1" dirty="0" err="1">
                <a:solidFill>
                  <a:prstClr val="black"/>
                </a:solidFill>
              </a:rPr>
              <a:t>materi</a:t>
            </a:r>
            <a:r>
              <a:rPr lang="en-US" sz="1200" b="1" dirty="0">
                <a:solidFill>
                  <a:prstClr val="black"/>
                </a:solidFill>
              </a:rPr>
              <a:t>, </a:t>
            </a:r>
            <a:r>
              <a:rPr lang="en-US" sz="1200" b="1" dirty="0" err="1">
                <a:solidFill>
                  <a:prstClr val="black"/>
                </a:solidFill>
              </a:rPr>
              <a:t>kemudian</a:t>
            </a:r>
            <a:r>
              <a:rPr lang="en-US" sz="1200" b="1" dirty="0">
                <a:solidFill>
                  <a:prstClr val="black"/>
                </a:solidFill>
              </a:rPr>
              <a:t> </a:t>
            </a:r>
            <a:r>
              <a:rPr lang="en-US" sz="1200" b="1" dirty="0" err="1">
                <a:solidFill>
                  <a:prstClr val="black"/>
                </a:solidFill>
              </a:rPr>
              <a:t>diklat</a:t>
            </a:r>
            <a:r>
              <a:rPr lang="en-US" sz="1200" b="1" dirty="0">
                <a:solidFill>
                  <a:prstClr val="black"/>
                </a:solidFill>
              </a:rPr>
              <a:t> dg </a:t>
            </a:r>
            <a:r>
              <a:rPr lang="en-US" sz="1200" b="1" dirty="0" err="1">
                <a:solidFill>
                  <a:prstClr val="black"/>
                </a:solidFill>
              </a:rPr>
              <a:t>aplikasi</a:t>
            </a:r>
            <a:r>
              <a:rPr lang="en-US" sz="1200" b="1" dirty="0">
                <a:solidFill>
                  <a:prstClr val="black"/>
                </a:solidFill>
              </a:rPr>
              <a:t> ZOOM.</a:t>
            </a:r>
          </a:p>
          <a:p>
            <a:pPr lvl="0"/>
            <a:r>
              <a:rPr lang="en-US" sz="1200" b="1" dirty="0" err="1">
                <a:solidFill>
                  <a:prstClr val="black"/>
                </a:solidFill>
              </a:rPr>
              <a:t>Setelah</a:t>
            </a:r>
            <a:r>
              <a:rPr lang="en-US" sz="1200" b="1" dirty="0">
                <a:solidFill>
                  <a:prstClr val="black"/>
                </a:solidFill>
              </a:rPr>
              <a:t> </a:t>
            </a:r>
            <a:r>
              <a:rPr lang="en-US" sz="1200" b="1" dirty="0" err="1">
                <a:solidFill>
                  <a:prstClr val="black"/>
                </a:solidFill>
              </a:rPr>
              <a:t>siap</a:t>
            </a:r>
            <a:r>
              <a:rPr lang="en-US" sz="1200" b="1" dirty="0">
                <a:solidFill>
                  <a:prstClr val="black"/>
                </a:solidFill>
              </a:rPr>
              <a:t>, </a:t>
            </a:r>
            <a:r>
              <a:rPr lang="en-US" sz="1200" b="1" dirty="0" err="1">
                <a:solidFill>
                  <a:prstClr val="black"/>
                </a:solidFill>
              </a:rPr>
              <a:t>Diuji</a:t>
            </a:r>
            <a:r>
              <a:rPr lang="en-US" sz="1200" b="1" dirty="0">
                <a:solidFill>
                  <a:prstClr val="black"/>
                </a:solidFill>
              </a:rPr>
              <a:t> </a:t>
            </a:r>
            <a:r>
              <a:rPr lang="en-US" sz="1200" b="1" dirty="0" err="1">
                <a:solidFill>
                  <a:prstClr val="black"/>
                </a:solidFill>
              </a:rPr>
              <a:t>asesor</a:t>
            </a:r>
            <a:r>
              <a:rPr lang="en-US" sz="1200" b="1" dirty="0">
                <a:solidFill>
                  <a:prstClr val="black"/>
                </a:solidFill>
              </a:rPr>
              <a:t> LSP.</a:t>
            </a:r>
          </a:p>
          <a:p>
            <a:pPr lvl="0"/>
            <a:r>
              <a:rPr lang="en-US" sz="1200" b="1" dirty="0">
                <a:solidFill>
                  <a:prstClr val="black"/>
                </a:solidFill>
              </a:rPr>
              <a:t>Lulus, </a:t>
            </a:r>
            <a:r>
              <a:rPr lang="en-US" sz="1200" b="1" dirty="0" err="1">
                <a:solidFill>
                  <a:prstClr val="black"/>
                </a:solidFill>
              </a:rPr>
              <a:t>sertifikat</a:t>
            </a:r>
            <a:r>
              <a:rPr lang="en-US" sz="1200" b="1" dirty="0">
                <a:solidFill>
                  <a:prstClr val="black"/>
                </a:solidFill>
              </a:rPr>
              <a:t> </a:t>
            </a:r>
            <a:r>
              <a:rPr lang="en-US" sz="1200" b="1" dirty="0" err="1">
                <a:solidFill>
                  <a:prstClr val="black"/>
                </a:solidFill>
              </a:rPr>
              <a:t>dikirim</a:t>
            </a:r>
            <a:r>
              <a:rPr lang="en-US" sz="1200" b="1" dirty="0">
                <a:solidFill>
                  <a:prstClr val="black"/>
                </a:solidFill>
              </a:rPr>
              <a:t> </a:t>
            </a:r>
            <a:r>
              <a:rPr lang="en-US" sz="1200" b="1" dirty="0" err="1">
                <a:solidFill>
                  <a:prstClr val="black"/>
                </a:solidFill>
              </a:rPr>
              <a:t>kealamat</a:t>
            </a:r>
            <a:r>
              <a:rPr lang="en-US" sz="1200" b="1" dirty="0">
                <a:solidFill>
                  <a:prstClr val="black"/>
                </a:solidFill>
              </a:rPr>
              <a:t> </a:t>
            </a:r>
            <a:r>
              <a:rPr lang="en-US" sz="1200" b="1" dirty="0" err="1">
                <a:solidFill>
                  <a:prstClr val="black"/>
                </a:solidFill>
              </a:rPr>
              <a:t>peserta</a:t>
            </a:r>
            <a:r>
              <a:rPr lang="en-US" sz="1200" b="1" dirty="0" smtClean="0">
                <a:solidFill>
                  <a:prstClr val="black"/>
                </a:solidFill>
              </a:rPr>
              <a:t>.</a:t>
            </a:r>
            <a:endParaRPr lang="en-US" sz="1200" b="1" dirty="0">
              <a:solidFill>
                <a:prstClr val="black"/>
              </a:solidFill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197206" y="4534762"/>
            <a:ext cx="6376507" cy="865542"/>
          </a:xfrm>
          <a:prstGeom prst="rect">
            <a:avLst/>
          </a:prstGeom>
          <a:solidFill>
            <a:srgbClr val="FFFF00"/>
          </a:solidFill>
          <a:ln w="38100"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1300" b="1" dirty="0" err="1" smtClean="0">
                <a:solidFill>
                  <a:schemeClr val="tx1"/>
                </a:solidFill>
              </a:rPr>
              <a:t>Persyaratan</a:t>
            </a:r>
            <a:r>
              <a:rPr lang="en-US" sz="1300" b="1" dirty="0" smtClean="0">
                <a:solidFill>
                  <a:schemeClr val="tx1"/>
                </a:solidFill>
              </a:rPr>
              <a:t> </a:t>
            </a:r>
            <a:r>
              <a:rPr lang="en-US" sz="1300" b="1" dirty="0" err="1" smtClean="0">
                <a:solidFill>
                  <a:schemeClr val="tx1"/>
                </a:solidFill>
              </a:rPr>
              <a:t>peserta</a:t>
            </a:r>
            <a:r>
              <a:rPr lang="en-US" sz="1300" b="1" dirty="0" smtClean="0">
                <a:solidFill>
                  <a:schemeClr val="tx1"/>
                </a:solidFill>
              </a:rPr>
              <a:t> </a:t>
            </a:r>
            <a:r>
              <a:rPr lang="en-US" sz="1300" b="1" u="sng" dirty="0" smtClean="0">
                <a:solidFill>
                  <a:schemeClr val="tx1"/>
                </a:solidFill>
              </a:rPr>
              <a:t>POP</a:t>
            </a:r>
            <a:r>
              <a:rPr lang="en-US" sz="1300" b="1" dirty="0" smtClean="0">
                <a:solidFill>
                  <a:schemeClr val="tx1"/>
                </a:solidFill>
              </a:rPr>
              <a:t>: SMA-</a:t>
            </a:r>
            <a:r>
              <a:rPr lang="en-US" sz="1300" b="1" dirty="0" err="1" smtClean="0">
                <a:solidFill>
                  <a:schemeClr val="tx1"/>
                </a:solidFill>
              </a:rPr>
              <a:t>Pengalaman</a:t>
            </a:r>
            <a:r>
              <a:rPr lang="en-US" sz="1300" b="1" dirty="0" smtClean="0">
                <a:solidFill>
                  <a:schemeClr val="tx1"/>
                </a:solidFill>
              </a:rPr>
              <a:t> min.10 </a:t>
            </a:r>
            <a:r>
              <a:rPr lang="en-US" sz="1300" b="1" dirty="0" err="1" smtClean="0">
                <a:solidFill>
                  <a:schemeClr val="tx1"/>
                </a:solidFill>
              </a:rPr>
              <a:t>thn</a:t>
            </a:r>
            <a:r>
              <a:rPr lang="en-US" sz="1300" b="1" dirty="0" smtClean="0">
                <a:solidFill>
                  <a:schemeClr val="tx1"/>
                </a:solidFill>
              </a:rPr>
              <a:t>, D3-Peng.3 </a:t>
            </a:r>
            <a:r>
              <a:rPr lang="en-US" sz="1300" b="1" dirty="0" err="1" smtClean="0">
                <a:solidFill>
                  <a:schemeClr val="tx1"/>
                </a:solidFill>
              </a:rPr>
              <a:t>th</a:t>
            </a:r>
            <a:r>
              <a:rPr lang="en-US" sz="1300" b="1" dirty="0" smtClean="0">
                <a:solidFill>
                  <a:schemeClr val="tx1"/>
                </a:solidFill>
              </a:rPr>
              <a:t>, S1-peng.1 </a:t>
            </a:r>
            <a:r>
              <a:rPr lang="en-US" sz="1300" b="1" dirty="0" err="1" smtClean="0">
                <a:solidFill>
                  <a:schemeClr val="tx1"/>
                </a:solidFill>
              </a:rPr>
              <a:t>th</a:t>
            </a:r>
            <a:endParaRPr lang="en-US" sz="1300" b="1" dirty="0" smtClean="0">
              <a:solidFill>
                <a:schemeClr val="tx1"/>
              </a:solidFill>
            </a:endParaRPr>
          </a:p>
          <a:p>
            <a:r>
              <a:rPr lang="en-US" sz="1300" b="1" dirty="0" err="1" smtClean="0">
                <a:solidFill>
                  <a:schemeClr val="tx1"/>
                </a:solidFill>
              </a:rPr>
              <a:t>Persyaratan</a:t>
            </a:r>
            <a:r>
              <a:rPr lang="en-US" sz="1300" b="1" dirty="0" smtClean="0">
                <a:solidFill>
                  <a:schemeClr val="tx1"/>
                </a:solidFill>
              </a:rPr>
              <a:t> POM: </a:t>
            </a:r>
            <a:r>
              <a:rPr lang="en-US" sz="1300" b="1" dirty="0" err="1" smtClean="0">
                <a:solidFill>
                  <a:schemeClr val="tx1"/>
                </a:solidFill>
              </a:rPr>
              <a:t>memiliki</a:t>
            </a:r>
            <a:r>
              <a:rPr lang="en-US" sz="1300" b="1" dirty="0" smtClean="0">
                <a:solidFill>
                  <a:schemeClr val="tx1"/>
                </a:solidFill>
              </a:rPr>
              <a:t> </a:t>
            </a:r>
            <a:r>
              <a:rPr lang="en-US" sz="1300" b="1" dirty="0" err="1" smtClean="0">
                <a:solidFill>
                  <a:schemeClr val="tx1"/>
                </a:solidFill>
              </a:rPr>
              <a:t>sertifikat</a:t>
            </a:r>
            <a:r>
              <a:rPr lang="en-US" sz="1300" b="1" dirty="0" smtClean="0">
                <a:solidFill>
                  <a:schemeClr val="tx1"/>
                </a:solidFill>
              </a:rPr>
              <a:t> POP minimal </a:t>
            </a:r>
            <a:r>
              <a:rPr lang="en-US" sz="1300" b="1" dirty="0" err="1" smtClean="0">
                <a:solidFill>
                  <a:schemeClr val="tx1"/>
                </a:solidFill>
              </a:rPr>
              <a:t>sudah</a:t>
            </a:r>
            <a:r>
              <a:rPr lang="en-US" sz="1300" b="1" dirty="0" smtClean="0">
                <a:solidFill>
                  <a:schemeClr val="tx1"/>
                </a:solidFill>
              </a:rPr>
              <a:t> 1 </a:t>
            </a:r>
            <a:r>
              <a:rPr lang="en-US" sz="1300" b="1" dirty="0" err="1" smtClean="0">
                <a:solidFill>
                  <a:schemeClr val="tx1"/>
                </a:solidFill>
              </a:rPr>
              <a:t>thn</a:t>
            </a:r>
            <a:endParaRPr lang="en-US" sz="1300" b="1" dirty="0" smtClean="0">
              <a:solidFill>
                <a:schemeClr val="tx1"/>
              </a:solidFill>
            </a:endParaRPr>
          </a:p>
          <a:p>
            <a:r>
              <a:rPr lang="en-US" sz="1300" b="1" dirty="0" err="1" smtClean="0">
                <a:solidFill>
                  <a:schemeClr val="tx1"/>
                </a:solidFill>
              </a:rPr>
              <a:t>Persyaratan</a:t>
            </a:r>
            <a:r>
              <a:rPr lang="en-US" sz="1300" b="1" dirty="0" smtClean="0">
                <a:solidFill>
                  <a:schemeClr val="tx1"/>
                </a:solidFill>
              </a:rPr>
              <a:t> POU: </a:t>
            </a:r>
            <a:r>
              <a:rPr lang="en-US" sz="1300" b="1" dirty="0" err="1" smtClean="0">
                <a:solidFill>
                  <a:schemeClr val="tx1"/>
                </a:solidFill>
              </a:rPr>
              <a:t>memiliki</a:t>
            </a:r>
            <a:r>
              <a:rPr lang="en-US" sz="1300" b="1" dirty="0" smtClean="0">
                <a:solidFill>
                  <a:schemeClr val="tx1"/>
                </a:solidFill>
              </a:rPr>
              <a:t> </a:t>
            </a:r>
            <a:r>
              <a:rPr lang="en-US" sz="1300" b="1" dirty="0" err="1" smtClean="0">
                <a:solidFill>
                  <a:schemeClr val="tx1"/>
                </a:solidFill>
              </a:rPr>
              <a:t>sertifikat</a:t>
            </a:r>
            <a:r>
              <a:rPr lang="en-US" sz="1300" b="1" dirty="0" smtClean="0">
                <a:solidFill>
                  <a:schemeClr val="tx1"/>
                </a:solidFill>
              </a:rPr>
              <a:t> POM minimal </a:t>
            </a:r>
            <a:r>
              <a:rPr lang="en-US" sz="1300" b="1" dirty="0" err="1" smtClean="0">
                <a:solidFill>
                  <a:schemeClr val="tx1"/>
                </a:solidFill>
              </a:rPr>
              <a:t>sudah</a:t>
            </a:r>
            <a:r>
              <a:rPr lang="en-US" sz="1300" b="1" dirty="0" smtClean="0">
                <a:solidFill>
                  <a:schemeClr val="tx1"/>
                </a:solidFill>
              </a:rPr>
              <a:t> 1 </a:t>
            </a:r>
            <a:r>
              <a:rPr lang="en-US" sz="1300" b="1" dirty="0" err="1" smtClean="0">
                <a:solidFill>
                  <a:schemeClr val="tx1"/>
                </a:solidFill>
              </a:rPr>
              <a:t>tahun</a:t>
            </a:r>
            <a:endParaRPr lang="en-US" sz="1300" b="1" dirty="0" smtClean="0">
              <a:solidFill>
                <a:schemeClr val="tx1"/>
              </a:solidFill>
            </a:endParaRPr>
          </a:p>
          <a:p>
            <a:r>
              <a:rPr lang="en-US" sz="1300" b="1" dirty="0">
                <a:solidFill>
                  <a:schemeClr val="tx1"/>
                </a:solidFill>
              </a:rPr>
              <a:t> </a:t>
            </a:r>
            <a:r>
              <a:rPr lang="en-US" sz="1300" b="1" dirty="0" smtClean="0">
                <a:solidFill>
                  <a:schemeClr val="tx1"/>
                </a:solidFill>
              </a:rPr>
              <a:t>   plus </a:t>
            </a:r>
            <a:r>
              <a:rPr lang="en-US" sz="1300" b="1" dirty="0" err="1" smtClean="0">
                <a:solidFill>
                  <a:schemeClr val="tx1"/>
                </a:solidFill>
              </a:rPr>
              <a:t>masing</a:t>
            </a:r>
            <a:r>
              <a:rPr lang="en-US" sz="1300" b="1" dirty="0" smtClean="0">
                <a:solidFill>
                  <a:schemeClr val="tx1"/>
                </a:solidFill>
              </a:rPr>
              <a:t> </a:t>
            </a:r>
            <a:r>
              <a:rPr lang="en-US" sz="1300" b="1" dirty="0" err="1" smtClean="0">
                <a:solidFill>
                  <a:schemeClr val="tx1"/>
                </a:solidFill>
              </a:rPr>
              <a:t>masing</a:t>
            </a:r>
            <a:r>
              <a:rPr lang="en-US" sz="1300" b="1" dirty="0" smtClean="0">
                <a:solidFill>
                  <a:schemeClr val="tx1"/>
                </a:solidFill>
              </a:rPr>
              <a:t> </a:t>
            </a:r>
            <a:r>
              <a:rPr lang="en-US" sz="1300" b="1" dirty="0" err="1" smtClean="0">
                <a:solidFill>
                  <a:schemeClr val="tx1"/>
                </a:solidFill>
              </a:rPr>
              <a:t>memiliki</a:t>
            </a:r>
            <a:r>
              <a:rPr lang="en-US" sz="1300" b="1" dirty="0" smtClean="0">
                <a:solidFill>
                  <a:schemeClr val="tx1"/>
                </a:solidFill>
              </a:rPr>
              <a:t> </a:t>
            </a:r>
            <a:r>
              <a:rPr lang="en-US" sz="1300" b="1" dirty="0" err="1" smtClean="0">
                <a:solidFill>
                  <a:schemeClr val="tx1"/>
                </a:solidFill>
              </a:rPr>
              <a:t>sertifikat</a:t>
            </a:r>
            <a:r>
              <a:rPr lang="en-US" sz="1300" b="1" dirty="0" smtClean="0">
                <a:solidFill>
                  <a:schemeClr val="tx1"/>
                </a:solidFill>
              </a:rPr>
              <a:t> </a:t>
            </a:r>
            <a:r>
              <a:rPr lang="en-US" sz="1300" b="1" dirty="0" err="1" smtClean="0">
                <a:solidFill>
                  <a:schemeClr val="tx1"/>
                </a:solidFill>
              </a:rPr>
              <a:t>diklat</a:t>
            </a:r>
            <a:r>
              <a:rPr lang="en-US" sz="1300" b="1" dirty="0" smtClean="0">
                <a:solidFill>
                  <a:schemeClr val="tx1"/>
                </a:solidFill>
              </a:rPr>
              <a:t> </a:t>
            </a:r>
            <a:r>
              <a:rPr lang="en-US" sz="1300" b="1" dirty="0" err="1" smtClean="0">
                <a:solidFill>
                  <a:schemeClr val="tx1"/>
                </a:solidFill>
              </a:rPr>
              <a:t>sesuai</a:t>
            </a:r>
            <a:r>
              <a:rPr lang="en-US" sz="1300" b="1" dirty="0" smtClean="0">
                <a:solidFill>
                  <a:schemeClr val="tx1"/>
                </a:solidFill>
              </a:rPr>
              <a:t> </a:t>
            </a:r>
            <a:r>
              <a:rPr lang="en-US" sz="1300" b="1" dirty="0" err="1" smtClean="0">
                <a:solidFill>
                  <a:schemeClr val="tx1"/>
                </a:solidFill>
              </a:rPr>
              <a:t>skema</a:t>
            </a:r>
            <a:r>
              <a:rPr lang="en-US" sz="1300" b="1" dirty="0" smtClean="0">
                <a:solidFill>
                  <a:schemeClr val="tx1"/>
                </a:solidFill>
              </a:rPr>
              <a:t> </a:t>
            </a:r>
            <a:r>
              <a:rPr lang="en-US" sz="1300" b="1" dirty="0" err="1" smtClean="0">
                <a:solidFill>
                  <a:schemeClr val="tx1"/>
                </a:solidFill>
              </a:rPr>
              <a:t>dari</a:t>
            </a:r>
            <a:r>
              <a:rPr lang="en-US" sz="1300" b="1" dirty="0" smtClean="0">
                <a:solidFill>
                  <a:schemeClr val="tx1"/>
                </a:solidFill>
              </a:rPr>
              <a:t> </a:t>
            </a:r>
            <a:r>
              <a:rPr lang="en-US" sz="1300" b="1" dirty="0" err="1" smtClean="0">
                <a:solidFill>
                  <a:schemeClr val="tx1"/>
                </a:solidFill>
              </a:rPr>
              <a:t>lembaga</a:t>
            </a:r>
            <a:r>
              <a:rPr lang="en-US" sz="1300" b="1" dirty="0" smtClean="0">
                <a:solidFill>
                  <a:schemeClr val="tx1"/>
                </a:solidFill>
              </a:rPr>
              <a:t> </a:t>
            </a:r>
            <a:r>
              <a:rPr lang="en-US" sz="1300" b="1" dirty="0" err="1" smtClean="0">
                <a:solidFill>
                  <a:schemeClr val="tx1"/>
                </a:solidFill>
              </a:rPr>
              <a:t>diklat</a:t>
            </a:r>
            <a:endParaRPr lang="en-US" sz="1300" b="1" dirty="0">
              <a:solidFill>
                <a:schemeClr val="tx1"/>
              </a:solidFill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282071" y="3492596"/>
            <a:ext cx="6232530" cy="369332"/>
          </a:xfrm>
          <a:prstGeom prst="rect">
            <a:avLst/>
          </a:prstGeom>
          <a:solidFill>
            <a:schemeClr val="tx1"/>
          </a:solidFill>
          <a:ln w="76200">
            <a:solidFill>
              <a:srgbClr val="00FF00"/>
            </a:solidFill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1800" b="1" cap="none" spc="0" dirty="0" err="1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Jadwal</a:t>
            </a:r>
            <a:r>
              <a:rPr lang="en-US" sz="1800" b="1" cap="none" spc="0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 </a:t>
            </a:r>
            <a:r>
              <a:rPr lang="en-US" sz="1800" b="1" cap="none" spc="0" dirty="0" err="1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Setiap</a:t>
            </a:r>
            <a:r>
              <a:rPr lang="en-US" sz="1800" b="1" cap="none" spc="0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 </a:t>
            </a:r>
            <a:r>
              <a:rPr lang="en-US" sz="1800" b="1" cap="none" spc="0" dirty="0" err="1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minggu</a:t>
            </a:r>
            <a:endParaRPr lang="en-US" sz="1800" b="1" cap="none" spc="0" dirty="0">
              <a:ln w="6600">
                <a:solidFill>
                  <a:schemeClr val="accent2"/>
                </a:solidFill>
                <a:prstDash val="solid"/>
              </a:ln>
              <a:solidFill>
                <a:srgbClr val="FFFFFF"/>
              </a:solidFill>
              <a:effectLst>
                <a:outerShdw dist="38100" dir="2700000" algn="tl" rotWithShape="0">
                  <a:schemeClr val="accent2"/>
                </a:outerShdw>
              </a:effectLst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210082" y="5506489"/>
            <a:ext cx="6376507" cy="1288993"/>
          </a:xfrm>
          <a:prstGeom prst="rect">
            <a:avLst/>
          </a:prstGeom>
          <a:solidFill>
            <a:srgbClr val="FFFF00"/>
          </a:solidFill>
          <a:ln w="38100"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1100" b="1" dirty="0" smtClean="0">
                <a:solidFill>
                  <a:schemeClr val="tx1"/>
                </a:solidFill>
              </a:rPr>
              <a:t>PROGRAM SEPTEMBER-OKTOBER:</a:t>
            </a:r>
          </a:p>
          <a:p>
            <a:pPr marL="168275" indent="-168275" defTabSz="288925">
              <a:buAutoNum type="arabicPeriod"/>
            </a:pPr>
            <a:r>
              <a:rPr lang="en-US" sz="1100" b="1" dirty="0" err="1" smtClean="0">
                <a:solidFill>
                  <a:schemeClr val="tx1"/>
                </a:solidFill>
              </a:rPr>
              <a:t>Diskon</a:t>
            </a:r>
            <a:r>
              <a:rPr lang="en-US" sz="1100" b="1" dirty="0" smtClean="0">
                <a:solidFill>
                  <a:schemeClr val="tx1"/>
                </a:solidFill>
              </a:rPr>
              <a:t> </a:t>
            </a:r>
            <a:r>
              <a:rPr lang="en-US" sz="1100" b="1" dirty="0" smtClean="0">
                <a:solidFill>
                  <a:schemeClr val="tx1"/>
                </a:solidFill>
              </a:rPr>
              <a:t>Rp500.000 </a:t>
            </a:r>
            <a:r>
              <a:rPr lang="en-US" sz="1100" b="1" dirty="0" err="1" smtClean="0">
                <a:solidFill>
                  <a:schemeClr val="tx1"/>
                </a:solidFill>
              </a:rPr>
              <a:t>Jika</a:t>
            </a:r>
            <a:r>
              <a:rPr lang="en-US" sz="1100" b="1" dirty="0" smtClean="0">
                <a:solidFill>
                  <a:schemeClr val="tx1"/>
                </a:solidFill>
              </a:rPr>
              <a:t> </a:t>
            </a:r>
            <a:r>
              <a:rPr lang="en-US" sz="1100" b="1" dirty="0" err="1" smtClean="0">
                <a:solidFill>
                  <a:schemeClr val="tx1"/>
                </a:solidFill>
              </a:rPr>
              <a:t>mereferensikan</a:t>
            </a:r>
            <a:r>
              <a:rPr lang="en-US" sz="1100" b="1" dirty="0" smtClean="0">
                <a:solidFill>
                  <a:schemeClr val="tx1"/>
                </a:solidFill>
              </a:rPr>
              <a:t> 1 </a:t>
            </a:r>
            <a:r>
              <a:rPr lang="en-US" sz="1100" b="1" dirty="0" err="1" smtClean="0">
                <a:solidFill>
                  <a:schemeClr val="tx1"/>
                </a:solidFill>
              </a:rPr>
              <a:t>peserta</a:t>
            </a:r>
            <a:r>
              <a:rPr lang="en-US" sz="1100" b="1" dirty="0" smtClean="0">
                <a:solidFill>
                  <a:schemeClr val="tx1"/>
                </a:solidFill>
              </a:rPr>
              <a:t> </a:t>
            </a:r>
            <a:r>
              <a:rPr lang="en-US" sz="1100" b="1" dirty="0" err="1" smtClean="0">
                <a:solidFill>
                  <a:schemeClr val="tx1"/>
                </a:solidFill>
              </a:rPr>
              <a:t>lainnya</a:t>
            </a:r>
            <a:r>
              <a:rPr lang="en-US" sz="1100" b="1" dirty="0" smtClean="0">
                <a:solidFill>
                  <a:schemeClr val="tx1"/>
                </a:solidFill>
              </a:rPr>
              <a:t> </a:t>
            </a:r>
            <a:r>
              <a:rPr lang="en-US" sz="1100" b="1" dirty="0" err="1" smtClean="0">
                <a:solidFill>
                  <a:schemeClr val="tx1"/>
                </a:solidFill>
              </a:rPr>
              <a:t>untuk</a:t>
            </a:r>
            <a:r>
              <a:rPr lang="en-US" sz="1100" b="1" dirty="0" smtClean="0">
                <a:solidFill>
                  <a:schemeClr val="tx1"/>
                </a:solidFill>
              </a:rPr>
              <a:t> </a:t>
            </a:r>
            <a:r>
              <a:rPr lang="en-US" sz="1100" b="1" dirty="0" err="1" smtClean="0">
                <a:solidFill>
                  <a:schemeClr val="tx1"/>
                </a:solidFill>
              </a:rPr>
              <a:t>ikut</a:t>
            </a:r>
            <a:r>
              <a:rPr lang="en-US" sz="1100" b="1" dirty="0" smtClean="0">
                <a:solidFill>
                  <a:schemeClr val="tx1"/>
                </a:solidFill>
              </a:rPr>
              <a:t> </a:t>
            </a:r>
            <a:r>
              <a:rPr lang="en-US" sz="1100" b="1" dirty="0" err="1" smtClean="0">
                <a:solidFill>
                  <a:schemeClr val="tx1"/>
                </a:solidFill>
              </a:rPr>
              <a:t>pelatihan</a:t>
            </a:r>
            <a:endParaRPr lang="en-US" sz="1100" b="1" dirty="0" smtClean="0">
              <a:solidFill>
                <a:schemeClr val="tx1"/>
              </a:solidFill>
            </a:endParaRPr>
          </a:p>
          <a:p>
            <a:pPr marL="168275" indent="-168275" defTabSz="625475">
              <a:buAutoNum type="arabicPeriod"/>
            </a:pPr>
            <a:r>
              <a:rPr lang="en-US" sz="1100" b="1" dirty="0" smtClean="0">
                <a:solidFill>
                  <a:schemeClr val="tx1"/>
                </a:solidFill>
              </a:rPr>
              <a:t>Cashback Rp500.000 </a:t>
            </a:r>
            <a:r>
              <a:rPr lang="en-US" sz="1100" b="1" dirty="0" err="1" smtClean="0">
                <a:solidFill>
                  <a:schemeClr val="tx1"/>
                </a:solidFill>
              </a:rPr>
              <a:t>jika</a:t>
            </a:r>
            <a:r>
              <a:rPr lang="en-US" sz="1100" b="1" dirty="0" smtClean="0">
                <a:solidFill>
                  <a:schemeClr val="tx1"/>
                </a:solidFill>
              </a:rPr>
              <a:t> </a:t>
            </a:r>
            <a:r>
              <a:rPr lang="en-US" sz="1100" b="1" dirty="0" err="1" smtClean="0">
                <a:solidFill>
                  <a:schemeClr val="tx1"/>
                </a:solidFill>
              </a:rPr>
              <a:t>mengambil</a:t>
            </a:r>
            <a:r>
              <a:rPr lang="en-US" sz="1100" b="1" dirty="0" smtClean="0">
                <a:solidFill>
                  <a:schemeClr val="tx1"/>
                </a:solidFill>
              </a:rPr>
              <a:t> training BNSP </a:t>
            </a:r>
            <a:r>
              <a:rPr lang="en-US" sz="1100" b="1" dirty="0" err="1" smtClean="0">
                <a:solidFill>
                  <a:schemeClr val="tx1"/>
                </a:solidFill>
              </a:rPr>
              <a:t>lainnya</a:t>
            </a:r>
            <a:r>
              <a:rPr lang="en-US" sz="1100" b="1" dirty="0" smtClean="0">
                <a:solidFill>
                  <a:schemeClr val="tx1"/>
                </a:solidFill>
              </a:rPr>
              <a:t> (</a:t>
            </a:r>
            <a:r>
              <a:rPr lang="en-US" sz="1100" b="1" dirty="0" err="1" smtClean="0">
                <a:solidFill>
                  <a:schemeClr val="tx1"/>
                </a:solidFill>
              </a:rPr>
              <a:t>Dalam</a:t>
            </a:r>
            <a:r>
              <a:rPr lang="en-US" sz="1100" b="1" dirty="0" smtClean="0">
                <a:solidFill>
                  <a:schemeClr val="tx1"/>
                </a:solidFill>
              </a:rPr>
              <a:t> </a:t>
            </a:r>
            <a:r>
              <a:rPr lang="en-US" sz="1100" b="1" dirty="0" err="1" smtClean="0">
                <a:solidFill>
                  <a:schemeClr val="tx1"/>
                </a:solidFill>
              </a:rPr>
              <a:t>jangka</a:t>
            </a:r>
            <a:r>
              <a:rPr lang="en-US" sz="1100" b="1" dirty="0" smtClean="0">
                <a:solidFill>
                  <a:schemeClr val="tx1"/>
                </a:solidFill>
              </a:rPr>
              <a:t> </a:t>
            </a:r>
            <a:r>
              <a:rPr lang="en-US" sz="1100" b="1" dirty="0" err="1" smtClean="0">
                <a:solidFill>
                  <a:schemeClr val="tx1"/>
                </a:solidFill>
              </a:rPr>
              <a:t>waktu</a:t>
            </a:r>
            <a:r>
              <a:rPr lang="en-US" sz="1100" b="1" dirty="0" smtClean="0">
                <a:solidFill>
                  <a:schemeClr val="tx1"/>
                </a:solidFill>
              </a:rPr>
              <a:t> 2 </a:t>
            </a:r>
            <a:r>
              <a:rPr lang="en-US" sz="1100" b="1" dirty="0" err="1" smtClean="0">
                <a:solidFill>
                  <a:schemeClr val="tx1"/>
                </a:solidFill>
              </a:rPr>
              <a:t>minggu</a:t>
            </a:r>
            <a:r>
              <a:rPr lang="en-US" sz="1100" b="1" dirty="0" smtClean="0">
                <a:solidFill>
                  <a:schemeClr val="tx1"/>
                </a:solidFill>
              </a:rPr>
              <a:t>)</a:t>
            </a:r>
          </a:p>
          <a:p>
            <a:pPr marL="168275" indent="-168275" defTabSz="625475">
              <a:buAutoNum type="arabicPeriod"/>
            </a:pPr>
            <a:r>
              <a:rPr lang="en-US" sz="1100" b="1" dirty="0" smtClean="0">
                <a:solidFill>
                  <a:schemeClr val="tx1"/>
                </a:solidFill>
              </a:rPr>
              <a:t>Gratis 1 </a:t>
            </a:r>
            <a:r>
              <a:rPr lang="en-US" sz="1100" b="1" dirty="0" err="1" smtClean="0">
                <a:solidFill>
                  <a:schemeClr val="tx1"/>
                </a:solidFill>
              </a:rPr>
              <a:t>peserta</a:t>
            </a:r>
            <a:r>
              <a:rPr lang="en-US" sz="1100" b="1" dirty="0" smtClean="0">
                <a:solidFill>
                  <a:schemeClr val="tx1"/>
                </a:solidFill>
              </a:rPr>
              <a:t> </a:t>
            </a:r>
            <a:r>
              <a:rPr lang="en-US" sz="1100" b="1" dirty="0" err="1" smtClean="0">
                <a:solidFill>
                  <a:schemeClr val="tx1"/>
                </a:solidFill>
              </a:rPr>
              <a:t>jika</a:t>
            </a:r>
            <a:r>
              <a:rPr lang="en-US" sz="1100" b="1" dirty="0" smtClean="0">
                <a:solidFill>
                  <a:schemeClr val="tx1"/>
                </a:solidFill>
              </a:rPr>
              <a:t> </a:t>
            </a:r>
            <a:r>
              <a:rPr lang="en-US" sz="1100" b="1" dirty="0" err="1" smtClean="0">
                <a:solidFill>
                  <a:schemeClr val="tx1"/>
                </a:solidFill>
              </a:rPr>
              <a:t>membayar</a:t>
            </a:r>
            <a:r>
              <a:rPr lang="en-US" sz="1100" b="1" dirty="0" smtClean="0">
                <a:solidFill>
                  <a:schemeClr val="tx1"/>
                </a:solidFill>
              </a:rPr>
              <a:t> </a:t>
            </a:r>
            <a:r>
              <a:rPr lang="en-US" sz="1100" b="1" dirty="0" err="1" smtClean="0">
                <a:solidFill>
                  <a:schemeClr val="tx1"/>
                </a:solidFill>
              </a:rPr>
              <a:t>untuk</a:t>
            </a:r>
            <a:r>
              <a:rPr lang="en-US" sz="1100" b="1" dirty="0" smtClean="0">
                <a:solidFill>
                  <a:schemeClr val="tx1"/>
                </a:solidFill>
              </a:rPr>
              <a:t> </a:t>
            </a:r>
            <a:r>
              <a:rPr lang="en-US" sz="1100" b="1" dirty="0" smtClean="0">
                <a:solidFill>
                  <a:schemeClr val="tx1"/>
                </a:solidFill>
              </a:rPr>
              <a:t>5 </a:t>
            </a:r>
            <a:r>
              <a:rPr lang="en-US" sz="1100" b="1" dirty="0" err="1" smtClean="0">
                <a:solidFill>
                  <a:schemeClr val="tx1"/>
                </a:solidFill>
              </a:rPr>
              <a:t>peserta</a:t>
            </a:r>
            <a:endParaRPr lang="en-US" sz="1100" b="1" dirty="0" smtClean="0">
              <a:solidFill>
                <a:schemeClr val="tx1"/>
              </a:solidFill>
            </a:endParaRPr>
          </a:p>
          <a:p>
            <a:pPr marL="168275" indent="-168275" defTabSz="625475">
              <a:buAutoNum type="arabicPeriod"/>
            </a:pPr>
            <a:r>
              <a:rPr lang="en-US" sz="1100" b="1" dirty="0" smtClean="0">
                <a:solidFill>
                  <a:schemeClr val="tx1"/>
                </a:solidFill>
              </a:rPr>
              <a:t>10 </a:t>
            </a:r>
            <a:r>
              <a:rPr lang="en-US" sz="1100" b="1" dirty="0" err="1" smtClean="0">
                <a:solidFill>
                  <a:schemeClr val="tx1"/>
                </a:solidFill>
              </a:rPr>
              <a:t>Materi</a:t>
            </a:r>
            <a:r>
              <a:rPr lang="en-US" sz="1100" b="1" dirty="0" smtClean="0">
                <a:solidFill>
                  <a:schemeClr val="tx1"/>
                </a:solidFill>
              </a:rPr>
              <a:t> </a:t>
            </a:r>
            <a:r>
              <a:rPr lang="en-US" sz="1100" b="1" dirty="0" err="1" smtClean="0">
                <a:solidFill>
                  <a:schemeClr val="tx1"/>
                </a:solidFill>
              </a:rPr>
              <a:t>tambahan</a:t>
            </a:r>
            <a:r>
              <a:rPr lang="en-US" sz="1100" b="1" dirty="0" smtClean="0">
                <a:solidFill>
                  <a:schemeClr val="tx1"/>
                </a:solidFill>
              </a:rPr>
              <a:t> </a:t>
            </a:r>
            <a:r>
              <a:rPr lang="en-US" sz="1100" b="1" dirty="0" err="1" smtClean="0">
                <a:solidFill>
                  <a:schemeClr val="tx1"/>
                </a:solidFill>
              </a:rPr>
              <a:t>bersertifikat</a:t>
            </a:r>
            <a:r>
              <a:rPr lang="en-US" sz="1100" b="1" dirty="0" smtClean="0">
                <a:solidFill>
                  <a:schemeClr val="tx1"/>
                </a:solidFill>
              </a:rPr>
              <a:t> Indo Training (</a:t>
            </a:r>
            <a:r>
              <a:rPr lang="en-US" sz="1100" b="1" dirty="0" err="1" smtClean="0">
                <a:solidFill>
                  <a:schemeClr val="tx1"/>
                </a:solidFill>
              </a:rPr>
              <a:t>Manajemen</a:t>
            </a:r>
            <a:r>
              <a:rPr lang="en-US" sz="1100" b="1" dirty="0" smtClean="0">
                <a:solidFill>
                  <a:schemeClr val="tx1"/>
                </a:solidFill>
              </a:rPr>
              <a:t> </a:t>
            </a:r>
            <a:r>
              <a:rPr lang="en-US" sz="1100" b="1" dirty="0" err="1" smtClean="0">
                <a:solidFill>
                  <a:schemeClr val="tx1"/>
                </a:solidFill>
              </a:rPr>
              <a:t>Resiko</a:t>
            </a:r>
            <a:r>
              <a:rPr lang="en-US" sz="1100" b="1" dirty="0" smtClean="0">
                <a:solidFill>
                  <a:schemeClr val="tx1"/>
                </a:solidFill>
              </a:rPr>
              <a:t>, ISO9001, ISO45001, JSA, HIRA, Basic First Aid, Basic Fire Fighting, SMKP, Leadership, Communication Skill) dg </a:t>
            </a:r>
            <a:r>
              <a:rPr lang="en-US" sz="1100" b="1" dirty="0" err="1" smtClean="0">
                <a:solidFill>
                  <a:schemeClr val="tx1"/>
                </a:solidFill>
              </a:rPr>
              <a:t>hanya</a:t>
            </a:r>
            <a:r>
              <a:rPr lang="en-US" sz="1100" b="1" dirty="0" smtClean="0">
                <a:solidFill>
                  <a:schemeClr val="tx1"/>
                </a:solidFill>
              </a:rPr>
              <a:t> </a:t>
            </a:r>
            <a:r>
              <a:rPr lang="en-US" sz="1100" b="1" dirty="0" err="1" smtClean="0">
                <a:solidFill>
                  <a:schemeClr val="tx1"/>
                </a:solidFill>
              </a:rPr>
              <a:t>menambah</a:t>
            </a:r>
            <a:r>
              <a:rPr lang="en-US" sz="1100" b="1" dirty="0" smtClean="0">
                <a:solidFill>
                  <a:schemeClr val="tx1"/>
                </a:solidFill>
              </a:rPr>
              <a:t> Rp250.000 </a:t>
            </a:r>
            <a:r>
              <a:rPr lang="en-US" sz="1100" b="1" dirty="0" err="1" smtClean="0">
                <a:solidFill>
                  <a:schemeClr val="tx1"/>
                </a:solidFill>
              </a:rPr>
              <a:t>dan</a:t>
            </a:r>
            <a:r>
              <a:rPr lang="en-US" sz="1100" b="1" dirty="0" smtClean="0">
                <a:solidFill>
                  <a:schemeClr val="tx1"/>
                </a:solidFill>
              </a:rPr>
              <a:t> </a:t>
            </a:r>
            <a:r>
              <a:rPr lang="en-US" sz="1100" b="1" dirty="0" err="1" smtClean="0">
                <a:solidFill>
                  <a:schemeClr val="tx1"/>
                </a:solidFill>
              </a:rPr>
              <a:t>mengerjakan</a:t>
            </a:r>
            <a:r>
              <a:rPr lang="en-US" sz="1100" b="1" dirty="0" smtClean="0">
                <a:solidFill>
                  <a:schemeClr val="tx1"/>
                </a:solidFill>
              </a:rPr>
              <a:t> </a:t>
            </a:r>
            <a:r>
              <a:rPr lang="en-US" sz="1100" b="1" dirty="0" err="1" smtClean="0">
                <a:solidFill>
                  <a:schemeClr val="tx1"/>
                </a:solidFill>
              </a:rPr>
              <a:t>tugasnya</a:t>
            </a:r>
            <a:r>
              <a:rPr lang="en-US" sz="1100" b="1" dirty="0" smtClean="0">
                <a:solidFill>
                  <a:schemeClr val="tx1"/>
                </a:solidFill>
              </a:rPr>
              <a:t> (</a:t>
            </a:r>
            <a:r>
              <a:rPr lang="en-US" sz="1100" b="1" dirty="0" err="1" smtClean="0">
                <a:solidFill>
                  <a:schemeClr val="tx1"/>
                </a:solidFill>
              </a:rPr>
              <a:t>Materi</a:t>
            </a:r>
            <a:r>
              <a:rPr lang="en-US" sz="1100" b="1" dirty="0" smtClean="0">
                <a:solidFill>
                  <a:schemeClr val="tx1"/>
                </a:solidFill>
              </a:rPr>
              <a:t> </a:t>
            </a:r>
            <a:r>
              <a:rPr lang="en-US" sz="1100" b="1" dirty="0" err="1" smtClean="0">
                <a:solidFill>
                  <a:schemeClr val="tx1"/>
                </a:solidFill>
              </a:rPr>
              <a:t>akan</a:t>
            </a:r>
            <a:r>
              <a:rPr lang="en-US" sz="1100" b="1" dirty="0" smtClean="0">
                <a:solidFill>
                  <a:schemeClr val="tx1"/>
                </a:solidFill>
              </a:rPr>
              <a:t> </a:t>
            </a:r>
            <a:r>
              <a:rPr lang="en-US" sz="1100" b="1" dirty="0" err="1" smtClean="0">
                <a:solidFill>
                  <a:schemeClr val="tx1"/>
                </a:solidFill>
              </a:rPr>
              <a:t>diberikan</a:t>
            </a:r>
            <a:r>
              <a:rPr lang="en-US" sz="1100" b="1" dirty="0" smtClean="0">
                <a:solidFill>
                  <a:schemeClr val="tx1"/>
                </a:solidFill>
              </a:rPr>
              <a:t>)</a:t>
            </a:r>
            <a:endParaRPr lang="en-US" sz="1100" b="1" dirty="0">
              <a:solidFill>
                <a:schemeClr val="tx1"/>
              </a:solidFill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229183" y="9542905"/>
            <a:ext cx="6376507" cy="213656"/>
          </a:xfrm>
          <a:prstGeom prst="rect">
            <a:avLst/>
          </a:prstGeom>
          <a:solidFill>
            <a:srgbClr val="FFFF00"/>
          </a:solidFill>
          <a:ln w="571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 smtClean="0">
                <a:solidFill>
                  <a:schemeClr val="tx1"/>
                </a:solidFill>
              </a:rPr>
              <a:t>ILMU ADALAH USAHA, SERTIFIKAT ADALAH BUKTI, MODAL UNTUK BEKERJA, INDO TRAINING ADALAH FASILITATOR</a:t>
            </a:r>
            <a:endParaRPr lang="en-US" sz="1000" b="1" dirty="0">
              <a:solidFill>
                <a:schemeClr val="tx1"/>
              </a:solidFill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1540066" y="685800"/>
            <a:ext cx="3716541" cy="707886"/>
          </a:xfrm>
          <a:prstGeom prst="rect">
            <a:avLst/>
          </a:prstGeom>
          <a:solidFill>
            <a:srgbClr val="FF9966"/>
          </a:solidFill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1000" b="1" dirty="0" smtClean="0"/>
              <a:t>FUNGSI DAN MANFAAT: MENGUASAI KONSEP KESELAMATAN PERTAMBANGAN, DAPAT MENJADI PENGAWAS DAN ADVISOR PERTAMBANGAN, MAMPU MENERAPKAN REGULASI PERTAMBANGAN KEDALAM AKTIVITAS PERTAMBANGAN</a:t>
            </a:r>
            <a:endParaRPr lang="en-US" sz="1000" b="1" dirty="0"/>
          </a:p>
        </p:txBody>
      </p:sp>
    </p:spTree>
    <p:extLst>
      <p:ext uri="{BB962C8B-B14F-4D97-AF65-F5344CB8AC3E}">
        <p14:creationId xmlns:p14="http://schemas.microsoft.com/office/powerpoint/2010/main" val="9140929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9758</TotalTime>
  <Words>327</Words>
  <Application>Microsoft Office PowerPoint</Application>
  <PresentationFormat>A4 Paper (210x297 mm)</PresentationFormat>
  <Paragraphs>38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Mario Suripatty</dc:creator>
  <cp:lastModifiedBy>Mario Suripatty</cp:lastModifiedBy>
  <cp:revision>42</cp:revision>
  <dcterms:created xsi:type="dcterms:W3CDTF">2020-03-26T13:26:33Z</dcterms:created>
  <dcterms:modified xsi:type="dcterms:W3CDTF">2020-11-23T00:50:55Z</dcterms:modified>
</cp:coreProperties>
</file>