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346350" rtl="0" eaLnBrk="1" latinLnBrk="0" hangingPunct="1">
      <a:defRPr sz="1363" kern="1200">
        <a:solidFill>
          <a:schemeClr val="tx1"/>
        </a:solidFill>
        <a:latin typeface="+mn-lt"/>
        <a:ea typeface="+mn-ea"/>
        <a:cs typeface="+mn-cs"/>
      </a:defRPr>
    </a:lvl1pPr>
    <a:lvl2pPr marL="346350" algn="l" defTabSz="346350" rtl="0" eaLnBrk="1" latinLnBrk="0" hangingPunct="1">
      <a:defRPr sz="1363" kern="1200">
        <a:solidFill>
          <a:schemeClr val="tx1"/>
        </a:solidFill>
        <a:latin typeface="+mn-lt"/>
        <a:ea typeface="+mn-ea"/>
        <a:cs typeface="+mn-cs"/>
      </a:defRPr>
    </a:lvl2pPr>
    <a:lvl3pPr marL="692700" algn="l" defTabSz="346350" rtl="0" eaLnBrk="1" latinLnBrk="0" hangingPunct="1">
      <a:defRPr sz="1363" kern="1200">
        <a:solidFill>
          <a:schemeClr val="tx1"/>
        </a:solidFill>
        <a:latin typeface="+mn-lt"/>
        <a:ea typeface="+mn-ea"/>
        <a:cs typeface="+mn-cs"/>
      </a:defRPr>
    </a:lvl3pPr>
    <a:lvl4pPr marL="1039050" algn="l" defTabSz="346350" rtl="0" eaLnBrk="1" latinLnBrk="0" hangingPunct="1">
      <a:defRPr sz="1363" kern="1200">
        <a:solidFill>
          <a:schemeClr val="tx1"/>
        </a:solidFill>
        <a:latin typeface="+mn-lt"/>
        <a:ea typeface="+mn-ea"/>
        <a:cs typeface="+mn-cs"/>
      </a:defRPr>
    </a:lvl4pPr>
    <a:lvl5pPr marL="1385399" algn="l" defTabSz="346350" rtl="0" eaLnBrk="1" latinLnBrk="0" hangingPunct="1">
      <a:defRPr sz="1363" kern="1200">
        <a:solidFill>
          <a:schemeClr val="tx1"/>
        </a:solidFill>
        <a:latin typeface="+mn-lt"/>
        <a:ea typeface="+mn-ea"/>
        <a:cs typeface="+mn-cs"/>
      </a:defRPr>
    </a:lvl5pPr>
    <a:lvl6pPr marL="1731750" algn="l" defTabSz="346350" rtl="0" eaLnBrk="1" latinLnBrk="0" hangingPunct="1">
      <a:defRPr sz="1363" kern="1200">
        <a:solidFill>
          <a:schemeClr val="tx1"/>
        </a:solidFill>
        <a:latin typeface="+mn-lt"/>
        <a:ea typeface="+mn-ea"/>
        <a:cs typeface="+mn-cs"/>
      </a:defRPr>
    </a:lvl6pPr>
    <a:lvl7pPr marL="2078099" algn="l" defTabSz="346350" rtl="0" eaLnBrk="1" latinLnBrk="0" hangingPunct="1">
      <a:defRPr sz="1363" kern="1200">
        <a:solidFill>
          <a:schemeClr val="tx1"/>
        </a:solidFill>
        <a:latin typeface="+mn-lt"/>
        <a:ea typeface="+mn-ea"/>
        <a:cs typeface="+mn-cs"/>
      </a:defRPr>
    </a:lvl7pPr>
    <a:lvl8pPr marL="2424450" algn="l" defTabSz="346350" rtl="0" eaLnBrk="1" latinLnBrk="0" hangingPunct="1">
      <a:defRPr sz="1363" kern="1200">
        <a:solidFill>
          <a:schemeClr val="tx1"/>
        </a:solidFill>
        <a:latin typeface="+mn-lt"/>
        <a:ea typeface="+mn-ea"/>
        <a:cs typeface="+mn-cs"/>
      </a:defRPr>
    </a:lvl8pPr>
    <a:lvl9pPr marL="2770799" algn="l" defTabSz="346350" rtl="0" eaLnBrk="1" latinLnBrk="0" hangingPunct="1">
      <a:defRPr sz="136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66"/>
    <a:srgbClr val="00FF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8" autoAdjust="0"/>
    <p:restoredTop sz="94660"/>
  </p:normalViewPr>
  <p:slideViewPr>
    <p:cSldViewPr snapToGrid="0">
      <p:cViewPr>
        <p:scale>
          <a:sx n="80" d="100"/>
          <a:sy n="80" d="100"/>
        </p:scale>
        <p:origin x="142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071BC-D9AD-4AC8-9E2D-66A98F8D90C1}" type="datetimeFigureOut">
              <a:rPr lang="id-ID" smtClean="0"/>
              <a:t>01/12/2020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2016-6BF9-4395-89AC-99DA0363A32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34384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071BC-D9AD-4AC8-9E2D-66A98F8D90C1}" type="datetimeFigureOut">
              <a:rPr lang="id-ID" smtClean="0"/>
              <a:t>01/12/2020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2016-6BF9-4395-89AC-99DA0363A32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04517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071BC-D9AD-4AC8-9E2D-66A98F8D90C1}" type="datetimeFigureOut">
              <a:rPr lang="id-ID" smtClean="0"/>
              <a:t>01/12/2020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2016-6BF9-4395-89AC-99DA0363A32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17027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071BC-D9AD-4AC8-9E2D-66A98F8D90C1}" type="datetimeFigureOut">
              <a:rPr lang="id-ID" smtClean="0"/>
              <a:t>01/12/2020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2016-6BF9-4395-89AC-99DA0363A32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97029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071BC-D9AD-4AC8-9E2D-66A98F8D90C1}" type="datetimeFigureOut">
              <a:rPr lang="id-ID" smtClean="0"/>
              <a:t>01/12/2020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2016-6BF9-4395-89AC-99DA0363A32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90650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071BC-D9AD-4AC8-9E2D-66A98F8D90C1}" type="datetimeFigureOut">
              <a:rPr lang="id-ID" smtClean="0"/>
              <a:t>01/12/2020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2016-6BF9-4395-89AC-99DA0363A32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97044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071BC-D9AD-4AC8-9E2D-66A98F8D90C1}" type="datetimeFigureOut">
              <a:rPr lang="id-ID" smtClean="0"/>
              <a:t>01/12/2020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2016-6BF9-4395-89AC-99DA0363A32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47657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071BC-D9AD-4AC8-9E2D-66A98F8D90C1}" type="datetimeFigureOut">
              <a:rPr lang="id-ID" smtClean="0"/>
              <a:t>01/12/2020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2016-6BF9-4395-89AC-99DA0363A32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23907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071BC-D9AD-4AC8-9E2D-66A98F8D90C1}" type="datetimeFigureOut">
              <a:rPr lang="id-ID" smtClean="0"/>
              <a:t>01/12/2020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2016-6BF9-4395-89AC-99DA0363A32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82539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071BC-D9AD-4AC8-9E2D-66A98F8D90C1}" type="datetimeFigureOut">
              <a:rPr lang="id-ID" smtClean="0"/>
              <a:t>01/12/2020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2016-6BF9-4395-89AC-99DA0363A32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07619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071BC-D9AD-4AC8-9E2D-66A98F8D90C1}" type="datetimeFigureOut">
              <a:rPr lang="id-ID" smtClean="0"/>
              <a:t>01/12/2020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2016-6BF9-4395-89AC-99DA0363A32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99660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1071BC-D9AD-4AC8-9E2D-66A98F8D90C1}" type="datetimeFigureOut">
              <a:rPr lang="id-ID" smtClean="0"/>
              <a:t>01/12/2020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BF2016-6BF9-4395-89AC-99DA0363A32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11943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08BCA616-1A7C-4ECB-B266-3AED694A942F}"/>
              </a:ext>
            </a:extLst>
          </p:cNvPr>
          <p:cNvCxnSpPr>
            <a:cxnSpLocks/>
          </p:cNvCxnSpPr>
          <p:nvPr/>
        </p:nvCxnSpPr>
        <p:spPr>
          <a:xfrm flipH="1">
            <a:off x="77250" y="79965"/>
            <a:ext cx="1701" cy="9669635"/>
          </a:xfrm>
          <a:prstGeom prst="line">
            <a:avLst/>
          </a:prstGeom>
          <a:ln w="152400">
            <a:solidFill>
              <a:srgbClr val="00B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6ABE5FA9-8037-43EF-8391-427431D65903}"/>
              </a:ext>
            </a:extLst>
          </p:cNvPr>
          <p:cNvCxnSpPr>
            <a:cxnSpLocks/>
          </p:cNvCxnSpPr>
          <p:nvPr/>
        </p:nvCxnSpPr>
        <p:spPr>
          <a:xfrm>
            <a:off x="6773970" y="103369"/>
            <a:ext cx="192" cy="9653191"/>
          </a:xfrm>
          <a:prstGeom prst="line">
            <a:avLst/>
          </a:prstGeom>
          <a:ln w="152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71E3AB6E-36F1-4F68-8EA6-9A122EF0512B}"/>
              </a:ext>
            </a:extLst>
          </p:cNvPr>
          <p:cNvCxnSpPr>
            <a:cxnSpLocks/>
          </p:cNvCxnSpPr>
          <p:nvPr/>
        </p:nvCxnSpPr>
        <p:spPr>
          <a:xfrm flipV="1">
            <a:off x="0" y="89847"/>
            <a:ext cx="6851485" cy="3640"/>
          </a:xfrm>
          <a:prstGeom prst="line">
            <a:avLst/>
          </a:prstGeom>
          <a:ln w="1524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AABF10C8-8E0D-4CEB-B116-2808E18ED52B}"/>
              </a:ext>
            </a:extLst>
          </p:cNvPr>
          <p:cNvCxnSpPr>
            <a:cxnSpLocks/>
          </p:cNvCxnSpPr>
          <p:nvPr/>
        </p:nvCxnSpPr>
        <p:spPr>
          <a:xfrm>
            <a:off x="569" y="9819766"/>
            <a:ext cx="6857431" cy="3503"/>
          </a:xfrm>
          <a:prstGeom prst="line">
            <a:avLst/>
          </a:prstGeom>
          <a:ln w="1524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Right Triangle 3"/>
          <p:cNvSpPr/>
          <p:nvPr/>
        </p:nvSpPr>
        <p:spPr>
          <a:xfrm rot="16200000">
            <a:off x="604349" y="-87987"/>
            <a:ext cx="5657375" cy="6353545"/>
          </a:xfrm>
          <a:prstGeom prst="rtTriangle">
            <a:avLst/>
          </a:prstGeom>
          <a:solidFill>
            <a:srgbClr val="00B0F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256263" y="1622176"/>
            <a:ext cx="6219182" cy="1107996"/>
          </a:xfrm>
          <a:prstGeom prst="rect">
            <a:avLst/>
          </a:prstGeom>
          <a:noFill/>
          <a:ln w="57150">
            <a:solidFill>
              <a:srgbClr val="00206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K3 INDUSTRI MIGAS– BNSP</a:t>
            </a:r>
          </a:p>
          <a:p>
            <a:pPr algn="ctr"/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OPERATOR - PENGAWAS - PENGAWAS UTAMA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582617" y="6892260"/>
            <a:ext cx="3027192" cy="25391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300" dirty="0" err="1">
                <a:solidFill>
                  <a:schemeClr val="tx1"/>
                </a:solidFill>
              </a:rPr>
              <a:t>Penyelenggara</a:t>
            </a:r>
            <a:r>
              <a:rPr lang="en-US" sz="1300" dirty="0">
                <a:solidFill>
                  <a:schemeClr val="tx1"/>
                </a:solidFill>
              </a:rPr>
              <a:t> PJK3/LPK PT. Indo Training. </a:t>
            </a:r>
            <a:r>
              <a:rPr lang="en-US" sz="1300" dirty="0" err="1">
                <a:solidFill>
                  <a:schemeClr val="tx1"/>
                </a:solidFill>
              </a:rPr>
              <a:t>Terdaftar</a:t>
            </a:r>
            <a:r>
              <a:rPr lang="en-US" sz="1300" dirty="0">
                <a:solidFill>
                  <a:schemeClr val="tx1"/>
                </a:solidFill>
              </a:rPr>
              <a:t> di </a:t>
            </a:r>
            <a:r>
              <a:rPr lang="en-US" sz="1300" dirty="0" err="1">
                <a:solidFill>
                  <a:schemeClr val="tx1"/>
                </a:solidFill>
              </a:rPr>
              <a:t>Kemnaker</a:t>
            </a:r>
            <a:r>
              <a:rPr lang="en-US" sz="1300" dirty="0">
                <a:solidFill>
                  <a:schemeClr val="tx1"/>
                </a:solidFill>
              </a:rPr>
              <a:t> &amp; ESDM</a:t>
            </a:r>
          </a:p>
          <a:p>
            <a:r>
              <a:rPr lang="en-US" sz="1300" dirty="0" err="1">
                <a:solidFill>
                  <a:schemeClr val="tx1"/>
                </a:solidFill>
              </a:rPr>
              <a:t>Alamat</a:t>
            </a:r>
            <a:r>
              <a:rPr lang="en-US" sz="1300" dirty="0">
                <a:solidFill>
                  <a:schemeClr val="tx1"/>
                </a:solidFill>
              </a:rPr>
              <a:t> : Hotel </a:t>
            </a:r>
            <a:r>
              <a:rPr lang="en-US" sz="1300" dirty="0" err="1">
                <a:solidFill>
                  <a:schemeClr val="tx1"/>
                </a:solidFill>
              </a:rPr>
              <a:t>Horison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Sagita</a:t>
            </a:r>
            <a:r>
              <a:rPr lang="en-US" sz="1300" dirty="0">
                <a:solidFill>
                  <a:schemeClr val="tx1"/>
                </a:solidFill>
              </a:rPr>
              <a:t> Balikpapan</a:t>
            </a:r>
          </a:p>
          <a:p>
            <a:r>
              <a:rPr lang="en-US" sz="1300" dirty="0" err="1">
                <a:solidFill>
                  <a:schemeClr val="tx1"/>
                </a:solidFill>
              </a:rPr>
              <a:t>Hubungi</a:t>
            </a:r>
            <a:r>
              <a:rPr lang="en-US" sz="1300" dirty="0">
                <a:solidFill>
                  <a:schemeClr val="tx1"/>
                </a:solidFill>
              </a:rPr>
              <a:t>:</a:t>
            </a:r>
          </a:p>
          <a:p>
            <a:r>
              <a:rPr lang="en-US" sz="1300" dirty="0">
                <a:solidFill>
                  <a:schemeClr val="tx1"/>
                </a:solidFill>
              </a:rPr>
              <a:t>Mario Suripatty</a:t>
            </a:r>
          </a:p>
          <a:p>
            <a:r>
              <a:rPr lang="en-US" sz="1300" dirty="0">
                <a:solidFill>
                  <a:schemeClr val="tx1"/>
                </a:solidFill>
              </a:rPr>
              <a:t>HP/WA: 0813 4712 9345</a:t>
            </a:r>
          </a:p>
          <a:p>
            <a:r>
              <a:rPr lang="en-US" sz="1300" dirty="0">
                <a:solidFill>
                  <a:schemeClr val="tx1"/>
                </a:solidFill>
              </a:rPr>
              <a:t>Email: marketing@ptindotraining.com</a:t>
            </a:r>
          </a:p>
          <a:p>
            <a:r>
              <a:rPr lang="en-US" sz="1300" dirty="0">
                <a:solidFill>
                  <a:schemeClr val="tx1"/>
                </a:solidFill>
              </a:rPr>
              <a:t>Website: www.ptindotraining.com</a:t>
            </a:r>
          </a:p>
          <a:p>
            <a:r>
              <a:rPr lang="en-US" sz="1300" dirty="0">
                <a:solidFill>
                  <a:schemeClr val="tx1"/>
                </a:solidFill>
              </a:rPr>
              <a:t>                 www.indotraining.info  </a:t>
            </a:r>
          </a:p>
          <a:p>
            <a:r>
              <a:rPr lang="en-US" sz="1300" dirty="0">
                <a:solidFill>
                  <a:schemeClr val="tx1"/>
                </a:solidFill>
              </a:rPr>
              <a:t>DP </a:t>
            </a:r>
            <a:r>
              <a:rPr lang="en-US" sz="1300" dirty="0" err="1">
                <a:solidFill>
                  <a:schemeClr val="tx1"/>
                </a:solidFill>
              </a:rPr>
              <a:t>dan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Pelunasan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ke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rekening</a:t>
            </a:r>
            <a:r>
              <a:rPr lang="en-US" sz="1300" dirty="0">
                <a:solidFill>
                  <a:schemeClr val="tx1"/>
                </a:solidFill>
              </a:rPr>
              <a:t> PT. Indo Training di Bank </a:t>
            </a:r>
            <a:r>
              <a:rPr lang="en-US" sz="1300" dirty="0" err="1">
                <a:solidFill>
                  <a:schemeClr val="tx1"/>
                </a:solidFill>
              </a:rPr>
              <a:t>Mandiri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smtClean="0">
                <a:solidFill>
                  <a:schemeClr val="tx1"/>
                </a:solidFill>
              </a:rPr>
              <a:t>149.000.6371.589</a:t>
            </a:r>
            <a:endParaRPr lang="en-US" sz="1300" dirty="0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540066" y="261459"/>
            <a:ext cx="3716541" cy="338554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K3 MIGAS - BNSP ONLINE TRAINING</a:t>
            </a:r>
            <a:endParaRPr lang="en-US" sz="1600" b="1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263" y="190060"/>
            <a:ext cx="1207007" cy="120700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5799" y="131856"/>
            <a:ext cx="1402031" cy="1350423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180183" y="3838309"/>
            <a:ext cx="6441566" cy="523220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r>
              <a:rPr lang="en-US" sz="1400" b="1" dirty="0" smtClean="0">
                <a:ln w="3175">
                  <a:solidFill>
                    <a:schemeClr val="tx1"/>
                  </a:solidFill>
                  <a:prstDash val="solid"/>
                </a:ln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BIAYA HANYA:   OPERATOR K3 MIGAS  Rp3.100.000 ; </a:t>
            </a:r>
          </a:p>
          <a:p>
            <a:r>
              <a:rPr lang="en-US" sz="1400" b="1" dirty="0" smtClean="0">
                <a:ln w="3175">
                  <a:solidFill>
                    <a:schemeClr val="tx1"/>
                  </a:solidFill>
                  <a:prstDash val="solid"/>
                </a:ln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PENGAWAS K3 MIGAS  Rp3.750.000 ; PENGAWAS UTAMA K3 MIGAS  Rp4.200.000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33302" y="6925610"/>
            <a:ext cx="3191160" cy="2503233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200" b="1" dirty="0" err="1">
                <a:solidFill>
                  <a:schemeClr val="tx1"/>
                </a:solidFill>
              </a:rPr>
              <a:t>Dibina</a:t>
            </a:r>
            <a:r>
              <a:rPr lang="en-US" sz="1200" b="1" dirty="0">
                <a:solidFill>
                  <a:schemeClr val="tx1"/>
                </a:solidFill>
              </a:rPr>
              <a:t> </a:t>
            </a:r>
            <a:r>
              <a:rPr lang="en-US" sz="1200" b="1" dirty="0" err="1">
                <a:solidFill>
                  <a:schemeClr val="tx1"/>
                </a:solidFill>
              </a:rPr>
              <a:t>dan</a:t>
            </a:r>
            <a:r>
              <a:rPr lang="en-US" sz="1200" b="1" dirty="0">
                <a:solidFill>
                  <a:schemeClr val="tx1"/>
                </a:solidFill>
              </a:rPr>
              <a:t> </a:t>
            </a:r>
            <a:r>
              <a:rPr lang="en-US" sz="1200" b="1" dirty="0" err="1">
                <a:solidFill>
                  <a:schemeClr val="tx1"/>
                </a:solidFill>
              </a:rPr>
              <a:t>Diuji</a:t>
            </a:r>
            <a:r>
              <a:rPr lang="en-US" sz="1200" b="1" dirty="0">
                <a:solidFill>
                  <a:schemeClr val="tx1"/>
                </a:solidFill>
              </a:rPr>
              <a:t> </a:t>
            </a:r>
            <a:r>
              <a:rPr lang="en-US" sz="1200" b="1" dirty="0" err="1">
                <a:solidFill>
                  <a:schemeClr val="tx1"/>
                </a:solidFill>
              </a:rPr>
              <a:t>Berdasarkan</a:t>
            </a:r>
            <a:r>
              <a:rPr lang="en-US" sz="1200" b="1" dirty="0">
                <a:solidFill>
                  <a:schemeClr val="tx1"/>
                </a:solidFill>
              </a:rPr>
              <a:t> SKKNI BNSP no.38 </a:t>
            </a:r>
            <a:r>
              <a:rPr lang="en-US" sz="1200" b="1" dirty="0" err="1">
                <a:solidFill>
                  <a:schemeClr val="tx1"/>
                </a:solidFill>
              </a:rPr>
              <a:t>tahun</a:t>
            </a:r>
            <a:r>
              <a:rPr lang="en-US" sz="1200" b="1" dirty="0">
                <a:solidFill>
                  <a:schemeClr val="tx1"/>
                </a:solidFill>
              </a:rPr>
              <a:t> </a:t>
            </a:r>
            <a:r>
              <a:rPr lang="en-US" sz="1200" b="1" dirty="0" smtClean="0">
                <a:solidFill>
                  <a:schemeClr val="tx1"/>
                </a:solidFill>
              </a:rPr>
              <a:t>2019.</a:t>
            </a:r>
          </a:p>
          <a:p>
            <a:r>
              <a:rPr lang="en-US" sz="1200" b="1" dirty="0" err="1" smtClean="0">
                <a:solidFill>
                  <a:schemeClr val="tx1"/>
                </a:solidFill>
              </a:rPr>
              <a:t>Dibina</a:t>
            </a:r>
            <a:r>
              <a:rPr lang="en-US" sz="1200" b="1" dirty="0" smtClean="0">
                <a:solidFill>
                  <a:schemeClr val="tx1"/>
                </a:solidFill>
              </a:rPr>
              <a:t> </a:t>
            </a:r>
            <a:r>
              <a:rPr lang="en-US" sz="1200" b="1" dirty="0" err="1">
                <a:solidFill>
                  <a:schemeClr val="tx1"/>
                </a:solidFill>
              </a:rPr>
              <a:t>oleh</a:t>
            </a:r>
            <a:r>
              <a:rPr lang="en-US" sz="1200" b="1" dirty="0">
                <a:solidFill>
                  <a:schemeClr val="tx1"/>
                </a:solidFill>
              </a:rPr>
              <a:t> Tim Indo Training</a:t>
            </a:r>
          </a:p>
          <a:p>
            <a:r>
              <a:rPr lang="en-US" sz="1200" b="1" dirty="0" err="1">
                <a:solidFill>
                  <a:schemeClr val="tx1"/>
                </a:solidFill>
              </a:rPr>
              <a:t>Diuji</a:t>
            </a:r>
            <a:r>
              <a:rPr lang="en-US" sz="1200" b="1" dirty="0">
                <a:solidFill>
                  <a:schemeClr val="tx1"/>
                </a:solidFill>
              </a:rPr>
              <a:t> </a:t>
            </a:r>
            <a:r>
              <a:rPr lang="en-US" sz="1200" b="1" dirty="0" err="1">
                <a:solidFill>
                  <a:schemeClr val="tx1"/>
                </a:solidFill>
              </a:rPr>
              <a:t>oleh</a:t>
            </a:r>
            <a:r>
              <a:rPr lang="en-US" sz="1200" b="1" dirty="0">
                <a:solidFill>
                  <a:schemeClr val="tx1"/>
                </a:solidFill>
              </a:rPr>
              <a:t> </a:t>
            </a:r>
            <a:r>
              <a:rPr lang="en-US" sz="1200" b="1" dirty="0" err="1">
                <a:solidFill>
                  <a:schemeClr val="tx1"/>
                </a:solidFill>
              </a:rPr>
              <a:t>Lembaga</a:t>
            </a:r>
            <a:r>
              <a:rPr lang="en-US" sz="1200" b="1" dirty="0">
                <a:solidFill>
                  <a:schemeClr val="tx1"/>
                </a:solidFill>
              </a:rPr>
              <a:t> </a:t>
            </a:r>
            <a:r>
              <a:rPr lang="en-US" sz="1200" b="1" dirty="0" err="1">
                <a:solidFill>
                  <a:schemeClr val="tx1"/>
                </a:solidFill>
              </a:rPr>
              <a:t>Sertifikasi</a:t>
            </a:r>
            <a:r>
              <a:rPr lang="en-US" sz="1200" b="1" dirty="0">
                <a:solidFill>
                  <a:schemeClr val="tx1"/>
                </a:solidFill>
              </a:rPr>
              <a:t> </a:t>
            </a:r>
            <a:r>
              <a:rPr lang="en-US" sz="1200" b="1" dirty="0" err="1">
                <a:solidFill>
                  <a:schemeClr val="tx1"/>
                </a:solidFill>
              </a:rPr>
              <a:t>Profesi</a:t>
            </a:r>
            <a:r>
              <a:rPr lang="en-US" sz="1200" b="1" dirty="0">
                <a:solidFill>
                  <a:schemeClr val="tx1"/>
                </a:solidFill>
              </a:rPr>
              <a:t> (LSP</a:t>
            </a:r>
            <a:r>
              <a:rPr lang="en-US" sz="1200" b="1" dirty="0" smtClean="0">
                <a:solidFill>
                  <a:schemeClr val="tx1"/>
                </a:solidFill>
              </a:rPr>
              <a:t>)</a:t>
            </a:r>
          </a:p>
          <a:p>
            <a:r>
              <a:rPr lang="en-US" sz="1200" b="1" dirty="0" err="1" smtClean="0">
                <a:solidFill>
                  <a:schemeClr val="tx1"/>
                </a:solidFill>
              </a:rPr>
              <a:t>Badan</a:t>
            </a:r>
            <a:r>
              <a:rPr lang="en-US" sz="1200" b="1" dirty="0" smtClean="0">
                <a:solidFill>
                  <a:schemeClr val="tx1"/>
                </a:solidFill>
              </a:rPr>
              <a:t> Nasional </a:t>
            </a:r>
            <a:r>
              <a:rPr lang="en-US" sz="1200" b="1" dirty="0" err="1" smtClean="0">
                <a:solidFill>
                  <a:schemeClr val="tx1"/>
                </a:solidFill>
              </a:rPr>
              <a:t>Sertifikasi</a:t>
            </a:r>
            <a:r>
              <a:rPr lang="en-US" sz="1200" b="1" dirty="0" smtClean="0">
                <a:solidFill>
                  <a:schemeClr val="tx1"/>
                </a:solidFill>
              </a:rPr>
              <a:t> </a:t>
            </a:r>
            <a:r>
              <a:rPr lang="en-US" sz="1200" b="1" dirty="0" err="1" smtClean="0">
                <a:solidFill>
                  <a:schemeClr val="tx1"/>
                </a:solidFill>
              </a:rPr>
              <a:t>Profesi</a:t>
            </a:r>
            <a:r>
              <a:rPr lang="en-US" sz="1200" b="1" dirty="0" smtClean="0">
                <a:solidFill>
                  <a:schemeClr val="tx1"/>
                </a:solidFill>
              </a:rPr>
              <a:t> (BNSP)</a:t>
            </a:r>
          </a:p>
          <a:p>
            <a:pPr lvl="0"/>
            <a:r>
              <a:rPr lang="en-US" sz="1200" b="1" dirty="0" smtClean="0">
                <a:solidFill>
                  <a:prstClr val="black"/>
                </a:solidFill>
              </a:rPr>
              <a:t>Cara </a:t>
            </a:r>
            <a:r>
              <a:rPr lang="en-US" sz="1200" b="1" dirty="0" err="1">
                <a:solidFill>
                  <a:prstClr val="black"/>
                </a:solidFill>
              </a:rPr>
              <a:t>ikut</a:t>
            </a:r>
            <a:r>
              <a:rPr lang="en-US" sz="1200" b="1" dirty="0">
                <a:solidFill>
                  <a:prstClr val="black"/>
                </a:solidFill>
              </a:rPr>
              <a:t>:</a:t>
            </a:r>
          </a:p>
          <a:p>
            <a:pPr lvl="0"/>
            <a:r>
              <a:rPr lang="en-US" sz="1200" b="1" dirty="0" err="1" smtClean="0">
                <a:solidFill>
                  <a:prstClr val="black"/>
                </a:solidFill>
              </a:rPr>
              <a:t>Membayar</a:t>
            </a:r>
            <a:r>
              <a:rPr lang="en-US" sz="1200" b="1" dirty="0" smtClean="0">
                <a:solidFill>
                  <a:prstClr val="black"/>
                </a:solidFill>
              </a:rPr>
              <a:t> </a:t>
            </a:r>
            <a:r>
              <a:rPr lang="en-US" sz="1200" b="1" dirty="0">
                <a:solidFill>
                  <a:prstClr val="black"/>
                </a:solidFill>
              </a:rPr>
              <a:t>DP minimal </a:t>
            </a:r>
            <a:r>
              <a:rPr lang="en-US" sz="1200" b="1" dirty="0" smtClean="0">
                <a:solidFill>
                  <a:prstClr val="black"/>
                </a:solidFill>
              </a:rPr>
              <a:t>30</a:t>
            </a:r>
            <a:r>
              <a:rPr lang="en-US" sz="1200" b="1" dirty="0">
                <a:solidFill>
                  <a:prstClr val="black"/>
                </a:solidFill>
              </a:rPr>
              <a:t>% </a:t>
            </a:r>
            <a:r>
              <a:rPr lang="en-US" sz="1200" b="1" dirty="0" err="1">
                <a:solidFill>
                  <a:prstClr val="black"/>
                </a:solidFill>
              </a:rPr>
              <a:t>dari</a:t>
            </a:r>
            <a:r>
              <a:rPr lang="en-US" sz="1200" b="1" dirty="0">
                <a:solidFill>
                  <a:prstClr val="black"/>
                </a:solidFill>
              </a:rPr>
              <a:t> </a:t>
            </a:r>
            <a:r>
              <a:rPr lang="en-US" sz="1200" b="1" dirty="0" err="1" smtClean="0">
                <a:solidFill>
                  <a:prstClr val="black"/>
                </a:solidFill>
              </a:rPr>
              <a:t>harga</a:t>
            </a:r>
            <a:endParaRPr lang="en-US" sz="1200" b="1" dirty="0" smtClean="0">
              <a:solidFill>
                <a:prstClr val="black"/>
              </a:solidFill>
            </a:endParaRPr>
          </a:p>
          <a:p>
            <a:pPr lvl="0"/>
            <a:r>
              <a:rPr lang="en-US" sz="1200" b="1" dirty="0" err="1" smtClean="0">
                <a:solidFill>
                  <a:prstClr val="black"/>
                </a:solidFill>
              </a:rPr>
              <a:t>Sehari</a:t>
            </a:r>
            <a:r>
              <a:rPr lang="en-US" sz="1200" b="1" dirty="0" smtClean="0">
                <a:solidFill>
                  <a:prstClr val="black"/>
                </a:solidFill>
              </a:rPr>
              <a:t> </a:t>
            </a:r>
            <a:r>
              <a:rPr lang="en-US" sz="1200" b="1" dirty="0" err="1" smtClean="0">
                <a:solidFill>
                  <a:prstClr val="black"/>
                </a:solidFill>
              </a:rPr>
              <a:t>sebelum</a:t>
            </a:r>
            <a:r>
              <a:rPr lang="en-US" sz="1200" b="1" dirty="0" smtClean="0">
                <a:solidFill>
                  <a:prstClr val="black"/>
                </a:solidFill>
              </a:rPr>
              <a:t> </a:t>
            </a:r>
            <a:r>
              <a:rPr lang="en-US" sz="1200" b="1" dirty="0" err="1" smtClean="0">
                <a:solidFill>
                  <a:prstClr val="black"/>
                </a:solidFill>
              </a:rPr>
              <a:t>ujian</a:t>
            </a:r>
            <a:r>
              <a:rPr lang="en-US" sz="1200" b="1" dirty="0" smtClean="0">
                <a:solidFill>
                  <a:prstClr val="black"/>
                </a:solidFill>
              </a:rPr>
              <a:t>, </a:t>
            </a:r>
            <a:r>
              <a:rPr lang="en-US" sz="1200" b="1" dirty="0" err="1" smtClean="0">
                <a:solidFill>
                  <a:prstClr val="black"/>
                </a:solidFill>
              </a:rPr>
              <a:t>wajib</a:t>
            </a:r>
            <a:r>
              <a:rPr lang="en-US" sz="1200" b="1" dirty="0" smtClean="0">
                <a:solidFill>
                  <a:prstClr val="black"/>
                </a:solidFill>
              </a:rPr>
              <a:t> </a:t>
            </a:r>
            <a:r>
              <a:rPr lang="en-US" sz="1200" b="1" dirty="0" err="1" smtClean="0">
                <a:solidFill>
                  <a:prstClr val="black"/>
                </a:solidFill>
              </a:rPr>
              <a:t>dilunasi</a:t>
            </a:r>
            <a:endParaRPr lang="en-US" sz="1200" b="1" dirty="0">
              <a:solidFill>
                <a:prstClr val="black"/>
              </a:solidFill>
            </a:endParaRPr>
          </a:p>
          <a:p>
            <a:pPr lvl="0"/>
            <a:r>
              <a:rPr lang="en-US" sz="1200" b="1" dirty="0" err="1">
                <a:solidFill>
                  <a:prstClr val="black"/>
                </a:solidFill>
              </a:rPr>
              <a:t>Dimasukkan</a:t>
            </a:r>
            <a:r>
              <a:rPr lang="en-US" sz="1200" b="1" dirty="0">
                <a:solidFill>
                  <a:prstClr val="black"/>
                </a:solidFill>
              </a:rPr>
              <a:t> </a:t>
            </a:r>
            <a:r>
              <a:rPr lang="en-US" sz="1200" b="1" dirty="0" err="1">
                <a:solidFill>
                  <a:prstClr val="black"/>
                </a:solidFill>
              </a:rPr>
              <a:t>dalam</a:t>
            </a:r>
            <a:r>
              <a:rPr lang="en-US" sz="1200" b="1" dirty="0">
                <a:solidFill>
                  <a:prstClr val="black"/>
                </a:solidFill>
              </a:rPr>
              <a:t> WA Group, </a:t>
            </a:r>
            <a:r>
              <a:rPr lang="en-US" sz="1200" b="1" dirty="0" err="1">
                <a:solidFill>
                  <a:prstClr val="black"/>
                </a:solidFill>
              </a:rPr>
              <a:t>dan</a:t>
            </a:r>
            <a:r>
              <a:rPr lang="en-US" sz="1200" b="1" dirty="0">
                <a:solidFill>
                  <a:prstClr val="black"/>
                </a:solidFill>
              </a:rPr>
              <a:t> </a:t>
            </a:r>
            <a:r>
              <a:rPr lang="en-US" sz="1200" b="1" dirty="0" err="1">
                <a:solidFill>
                  <a:prstClr val="black"/>
                </a:solidFill>
              </a:rPr>
              <a:t>dikirm</a:t>
            </a:r>
            <a:r>
              <a:rPr lang="en-US" sz="1200" b="1" dirty="0">
                <a:solidFill>
                  <a:prstClr val="black"/>
                </a:solidFill>
              </a:rPr>
              <a:t> </a:t>
            </a:r>
            <a:r>
              <a:rPr lang="en-US" sz="1200" b="1" dirty="0" err="1">
                <a:solidFill>
                  <a:prstClr val="black"/>
                </a:solidFill>
              </a:rPr>
              <a:t>materi</a:t>
            </a:r>
            <a:r>
              <a:rPr lang="en-US" sz="1200" b="1" dirty="0">
                <a:solidFill>
                  <a:prstClr val="black"/>
                </a:solidFill>
              </a:rPr>
              <a:t>, </a:t>
            </a:r>
            <a:r>
              <a:rPr lang="en-US" sz="1200" b="1" dirty="0" err="1">
                <a:solidFill>
                  <a:prstClr val="black"/>
                </a:solidFill>
              </a:rPr>
              <a:t>kemudian</a:t>
            </a:r>
            <a:r>
              <a:rPr lang="en-US" sz="1200" b="1" dirty="0">
                <a:solidFill>
                  <a:prstClr val="black"/>
                </a:solidFill>
              </a:rPr>
              <a:t> </a:t>
            </a:r>
            <a:r>
              <a:rPr lang="en-US" sz="1200" b="1" dirty="0" err="1">
                <a:solidFill>
                  <a:prstClr val="black"/>
                </a:solidFill>
              </a:rPr>
              <a:t>diklat</a:t>
            </a:r>
            <a:r>
              <a:rPr lang="en-US" sz="1200" b="1" dirty="0">
                <a:solidFill>
                  <a:prstClr val="black"/>
                </a:solidFill>
              </a:rPr>
              <a:t> dg </a:t>
            </a:r>
            <a:r>
              <a:rPr lang="en-US" sz="1200" b="1" dirty="0" err="1">
                <a:solidFill>
                  <a:prstClr val="black"/>
                </a:solidFill>
              </a:rPr>
              <a:t>aplikasi</a:t>
            </a:r>
            <a:r>
              <a:rPr lang="en-US" sz="1200" b="1" dirty="0">
                <a:solidFill>
                  <a:prstClr val="black"/>
                </a:solidFill>
              </a:rPr>
              <a:t> ZOOM.</a:t>
            </a:r>
          </a:p>
          <a:p>
            <a:pPr lvl="0"/>
            <a:r>
              <a:rPr lang="en-US" sz="1200" b="1" dirty="0" err="1">
                <a:solidFill>
                  <a:prstClr val="black"/>
                </a:solidFill>
              </a:rPr>
              <a:t>Setelah</a:t>
            </a:r>
            <a:r>
              <a:rPr lang="en-US" sz="1200" b="1" dirty="0">
                <a:solidFill>
                  <a:prstClr val="black"/>
                </a:solidFill>
              </a:rPr>
              <a:t> </a:t>
            </a:r>
            <a:r>
              <a:rPr lang="en-US" sz="1200" b="1" dirty="0" err="1">
                <a:solidFill>
                  <a:prstClr val="black"/>
                </a:solidFill>
              </a:rPr>
              <a:t>siap</a:t>
            </a:r>
            <a:r>
              <a:rPr lang="en-US" sz="1200" b="1" dirty="0">
                <a:solidFill>
                  <a:prstClr val="black"/>
                </a:solidFill>
              </a:rPr>
              <a:t>, </a:t>
            </a:r>
            <a:r>
              <a:rPr lang="en-US" sz="1200" b="1" dirty="0" err="1">
                <a:solidFill>
                  <a:prstClr val="black"/>
                </a:solidFill>
              </a:rPr>
              <a:t>Diuji</a:t>
            </a:r>
            <a:r>
              <a:rPr lang="en-US" sz="1200" b="1" dirty="0">
                <a:solidFill>
                  <a:prstClr val="black"/>
                </a:solidFill>
              </a:rPr>
              <a:t> </a:t>
            </a:r>
            <a:r>
              <a:rPr lang="en-US" sz="1200" b="1" dirty="0" err="1">
                <a:solidFill>
                  <a:prstClr val="black"/>
                </a:solidFill>
              </a:rPr>
              <a:t>asesor</a:t>
            </a:r>
            <a:r>
              <a:rPr lang="en-US" sz="1200" b="1" dirty="0">
                <a:solidFill>
                  <a:prstClr val="black"/>
                </a:solidFill>
              </a:rPr>
              <a:t> LSP.</a:t>
            </a:r>
          </a:p>
          <a:p>
            <a:pPr lvl="0"/>
            <a:r>
              <a:rPr lang="en-US" sz="1200" b="1" dirty="0">
                <a:solidFill>
                  <a:prstClr val="black"/>
                </a:solidFill>
              </a:rPr>
              <a:t>Lulus, </a:t>
            </a:r>
            <a:r>
              <a:rPr lang="en-US" sz="1200" b="1" dirty="0" err="1">
                <a:solidFill>
                  <a:prstClr val="black"/>
                </a:solidFill>
              </a:rPr>
              <a:t>sertifikat</a:t>
            </a:r>
            <a:r>
              <a:rPr lang="en-US" sz="1200" b="1" dirty="0">
                <a:solidFill>
                  <a:prstClr val="black"/>
                </a:solidFill>
              </a:rPr>
              <a:t> </a:t>
            </a:r>
            <a:r>
              <a:rPr lang="en-US" sz="1200" b="1" dirty="0" err="1">
                <a:solidFill>
                  <a:prstClr val="black"/>
                </a:solidFill>
              </a:rPr>
              <a:t>dikirim</a:t>
            </a:r>
            <a:r>
              <a:rPr lang="en-US" sz="1200" b="1" dirty="0">
                <a:solidFill>
                  <a:prstClr val="black"/>
                </a:solidFill>
              </a:rPr>
              <a:t> </a:t>
            </a:r>
            <a:r>
              <a:rPr lang="en-US" sz="1200" b="1" dirty="0" err="1">
                <a:solidFill>
                  <a:prstClr val="black"/>
                </a:solidFill>
              </a:rPr>
              <a:t>kealamat</a:t>
            </a:r>
            <a:r>
              <a:rPr lang="en-US" sz="1200" b="1" dirty="0">
                <a:solidFill>
                  <a:prstClr val="black"/>
                </a:solidFill>
              </a:rPr>
              <a:t> </a:t>
            </a:r>
            <a:r>
              <a:rPr lang="en-US" sz="1200" b="1" dirty="0" err="1">
                <a:solidFill>
                  <a:prstClr val="black"/>
                </a:solidFill>
              </a:rPr>
              <a:t>peserta</a:t>
            </a:r>
            <a:r>
              <a:rPr lang="en-US" sz="1200" b="1" dirty="0">
                <a:solidFill>
                  <a:prstClr val="black"/>
                </a:solidFill>
              </a:rPr>
              <a:t>.</a:t>
            </a:r>
          </a:p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97206" y="4532064"/>
            <a:ext cx="6376507" cy="820464"/>
          </a:xfrm>
          <a:prstGeom prst="rect">
            <a:avLst/>
          </a:prstGeom>
          <a:solidFill>
            <a:srgbClr val="66FF66"/>
          </a:solidFill>
          <a:ln w="38100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200" b="1" dirty="0" err="1" smtClean="0">
                <a:solidFill>
                  <a:schemeClr val="tx1"/>
                </a:solidFill>
              </a:rPr>
              <a:t>Persyaratan</a:t>
            </a:r>
            <a:r>
              <a:rPr lang="en-US" sz="1200" b="1" dirty="0" smtClean="0">
                <a:solidFill>
                  <a:schemeClr val="tx1"/>
                </a:solidFill>
              </a:rPr>
              <a:t> </a:t>
            </a:r>
            <a:r>
              <a:rPr lang="en-US" sz="1200" b="1" dirty="0" err="1" smtClean="0">
                <a:solidFill>
                  <a:schemeClr val="tx1"/>
                </a:solidFill>
              </a:rPr>
              <a:t>peserta</a:t>
            </a:r>
            <a:r>
              <a:rPr lang="en-US" sz="1200" b="1" dirty="0" smtClean="0">
                <a:solidFill>
                  <a:schemeClr val="tx1"/>
                </a:solidFill>
              </a:rPr>
              <a:t> </a:t>
            </a:r>
            <a:r>
              <a:rPr lang="en-US" sz="1200" b="1" u="sng" dirty="0" smtClean="0">
                <a:solidFill>
                  <a:schemeClr val="tx1"/>
                </a:solidFill>
              </a:rPr>
              <a:t>Operator K3 </a:t>
            </a:r>
            <a:r>
              <a:rPr lang="en-US" sz="1200" b="1" u="sng" dirty="0" err="1" smtClean="0">
                <a:solidFill>
                  <a:schemeClr val="tx1"/>
                </a:solidFill>
              </a:rPr>
              <a:t>Migas</a:t>
            </a:r>
            <a:r>
              <a:rPr lang="en-US" sz="1200" b="1" dirty="0" smtClean="0">
                <a:solidFill>
                  <a:schemeClr val="tx1"/>
                </a:solidFill>
              </a:rPr>
              <a:t>: SLTP-</a:t>
            </a:r>
            <a:r>
              <a:rPr lang="en-US" sz="1200" b="1" dirty="0" err="1" smtClean="0">
                <a:solidFill>
                  <a:schemeClr val="tx1"/>
                </a:solidFill>
              </a:rPr>
              <a:t>Pengalaman</a:t>
            </a:r>
            <a:r>
              <a:rPr lang="en-US" sz="1200" b="1" dirty="0" smtClean="0">
                <a:solidFill>
                  <a:schemeClr val="tx1"/>
                </a:solidFill>
              </a:rPr>
              <a:t> min.2 </a:t>
            </a:r>
            <a:r>
              <a:rPr lang="en-US" sz="1200" b="1" dirty="0" err="1" smtClean="0">
                <a:solidFill>
                  <a:schemeClr val="tx1"/>
                </a:solidFill>
              </a:rPr>
              <a:t>thn</a:t>
            </a:r>
            <a:r>
              <a:rPr lang="en-US" sz="1200" b="1" dirty="0" smtClean="0">
                <a:solidFill>
                  <a:schemeClr val="tx1"/>
                </a:solidFill>
              </a:rPr>
              <a:t> </a:t>
            </a:r>
            <a:r>
              <a:rPr lang="en-US" sz="1200" b="1" dirty="0" err="1" smtClean="0">
                <a:solidFill>
                  <a:schemeClr val="tx1"/>
                </a:solidFill>
              </a:rPr>
              <a:t>bidang</a:t>
            </a:r>
            <a:r>
              <a:rPr lang="en-US" sz="1200" b="1" dirty="0" smtClean="0">
                <a:solidFill>
                  <a:schemeClr val="tx1"/>
                </a:solidFill>
              </a:rPr>
              <a:t> K3</a:t>
            </a:r>
          </a:p>
          <a:p>
            <a:r>
              <a:rPr lang="en-US" sz="1200" b="1" dirty="0" err="1" smtClean="0">
                <a:solidFill>
                  <a:schemeClr val="tx1"/>
                </a:solidFill>
              </a:rPr>
              <a:t>Persyaratan</a:t>
            </a:r>
            <a:r>
              <a:rPr lang="en-US" sz="1200" b="1" dirty="0" smtClean="0">
                <a:solidFill>
                  <a:schemeClr val="tx1"/>
                </a:solidFill>
              </a:rPr>
              <a:t> </a:t>
            </a:r>
            <a:r>
              <a:rPr lang="en-US" sz="1200" b="1" dirty="0" err="1" smtClean="0">
                <a:solidFill>
                  <a:schemeClr val="tx1"/>
                </a:solidFill>
              </a:rPr>
              <a:t>Pengawas</a:t>
            </a:r>
            <a:r>
              <a:rPr lang="en-US" sz="1200" b="1" dirty="0" smtClean="0">
                <a:solidFill>
                  <a:schemeClr val="tx1"/>
                </a:solidFill>
              </a:rPr>
              <a:t> K3 </a:t>
            </a:r>
            <a:r>
              <a:rPr lang="en-US" sz="1200" b="1" dirty="0" err="1" smtClean="0">
                <a:solidFill>
                  <a:schemeClr val="tx1"/>
                </a:solidFill>
              </a:rPr>
              <a:t>Migas</a:t>
            </a:r>
            <a:r>
              <a:rPr lang="en-US" sz="1200" b="1" dirty="0" smtClean="0">
                <a:solidFill>
                  <a:schemeClr val="tx1"/>
                </a:solidFill>
              </a:rPr>
              <a:t>: </a:t>
            </a:r>
            <a:r>
              <a:rPr lang="en-US" sz="1200" b="1" dirty="0" err="1" smtClean="0">
                <a:solidFill>
                  <a:schemeClr val="tx1"/>
                </a:solidFill>
              </a:rPr>
              <a:t>memiliki</a:t>
            </a:r>
            <a:r>
              <a:rPr lang="en-US" sz="1200" b="1" dirty="0" smtClean="0">
                <a:solidFill>
                  <a:schemeClr val="tx1"/>
                </a:solidFill>
              </a:rPr>
              <a:t> </a:t>
            </a:r>
            <a:r>
              <a:rPr lang="en-US" sz="1200" b="1" dirty="0" err="1" smtClean="0">
                <a:solidFill>
                  <a:schemeClr val="tx1"/>
                </a:solidFill>
              </a:rPr>
              <a:t>sertifikat</a:t>
            </a:r>
            <a:r>
              <a:rPr lang="en-US" sz="1200" b="1" dirty="0" smtClean="0">
                <a:solidFill>
                  <a:schemeClr val="tx1"/>
                </a:solidFill>
              </a:rPr>
              <a:t> </a:t>
            </a:r>
            <a:r>
              <a:rPr lang="en-US" sz="1200" b="1" dirty="0" err="1" smtClean="0">
                <a:solidFill>
                  <a:schemeClr val="tx1"/>
                </a:solidFill>
              </a:rPr>
              <a:t>Opr</a:t>
            </a:r>
            <a:r>
              <a:rPr lang="en-US" sz="1200" b="1" dirty="0" smtClean="0">
                <a:solidFill>
                  <a:schemeClr val="tx1"/>
                </a:solidFill>
              </a:rPr>
              <a:t>. K3 </a:t>
            </a:r>
            <a:r>
              <a:rPr lang="en-US" sz="1200" b="1" dirty="0" err="1" smtClean="0">
                <a:solidFill>
                  <a:schemeClr val="tx1"/>
                </a:solidFill>
              </a:rPr>
              <a:t>Migas</a:t>
            </a:r>
            <a:r>
              <a:rPr lang="en-US" sz="1200" b="1" dirty="0" smtClean="0">
                <a:solidFill>
                  <a:schemeClr val="tx1"/>
                </a:solidFill>
              </a:rPr>
              <a:t> </a:t>
            </a:r>
            <a:r>
              <a:rPr lang="en-US" sz="1200" b="1" dirty="0" err="1" smtClean="0">
                <a:solidFill>
                  <a:schemeClr val="tx1"/>
                </a:solidFill>
              </a:rPr>
              <a:t>atau</a:t>
            </a:r>
            <a:r>
              <a:rPr lang="en-US" sz="1200" b="1" dirty="0" smtClean="0">
                <a:solidFill>
                  <a:schemeClr val="tx1"/>
                </a:solidFill>
              </a:rPr>
              <a:t> </a:t>
            </a:r>
            <a:r>
              <a:rPr lang="en-US" sz="1200" b="1" dirty="0" err="1" smtClean="0">
                <a:solidFill>
                  <a:schemeClr val="tx1"/>
                </a:solidFill>
              </a:rPr>
              <a:t>pengalaman</a:t>
            </a:r>
            <a:r>
              <a:rPr lang="en-US" sz="1200" b="1" dirty="0" smtClean="0">
                <a:solidFill>
                  <a:schemeClr val="tx1"/>
                </a:solidFill>
              </a:rPr>
              <a:t> 3 </a:t>
            </a:r>
            <a:r>
              <a:rPr lang="en-US" sz="1200" b="1" dirty="0" err="1" smtClean="0">
                <a:solidFill>
                  <a:schemeClr val="tx1"/>
                </a:solidFill>
              </a:rPr>
              <a:t>thn</a:t>
            </a:r>
            <a:endParaRPr lang="en-US" sz="1200" b="1" dirty="0" smtClean="0">
              <a:solidFill>
                <a:schemeClr val="tx1"/>
              </a:solidFill>
            </a:endParaRPr>
          </a:p>
          <a:p>
            <a:r>
              <a:rPr lang="en-US" sz="1200" b="1" dirty="0" err="1" smtClean="0">
                <a:solidFill>
                  <a:schemeClr val="tx1"/>
                </a:solidFill>
              </a:rPr>
              <a:t>Persyaratan</a:t>
            </a:r>
            <a:r>
              <a:rPr lang="en-US" sz="1200" b="1" dirty="0" smtClean="0">
                <a:solidFill>
                  <a:schemeClr val="tx1"/>
                </a:solidFill>
              </a:rPr>
              <a:t> </a:t>
            </a:r>
            <a:r>
              <a:rPr lang="en-US" sz="1200" b="1" dirty="0" err="1" smtClean="0">
                <a:solidFill>
                  <a:schemeClr val="tx1"/>
                </a:solidFill>
              </a:rPr>
              <a:t>Pengawas</a:t>
            </a:r>
            <a:r>
              <a:rPr lang="en-US" sz="1200" b="1" dirty="0" smtClean="0">
                <a:solidFill>
                  <a:schemeClr val="tx1"/>
                </a:solidFill>
              </a:rPr>
              <a:t> </a:t>
            </a:r>
            <a:r>
              <a:rPr lang="en-US" sz="1200" b="1" dirty="0" err="1" smtClean="0">
                <a:solidFill>
                  <a:schemeClr val="tx1"/>
                </a:solidFill>
              </a:rPr>
              <a:t>Utama</a:t>
            </a:r>
            <a:r>
              <a:rPr lang="en-US" sz="1200" b="1" dirty="0" smtClean="0">
                <a:solidFill>
                  <a:schemeClr val="tx1"/>
                </a:solidFill>
              </a:rPr>
              <a:t>: S1, </a:t>
            </a:r>
            <a:r>
              <a:rPr lang="en-US" sz="1200" b="1" dirty="0" err="1" smtClean="0">
                <a:solidFill>
                  <a:schemeClr val="tx1"/>
                </a:solidFill>
              </a:rPr>
              <a:t>Pengalaman</a:t>
            </a:r>
            <a:r>
              <a:rPr lang="en-US" sz="1200" b="1" dirty="0" smtClean="0">
                <a:solidFill>
                  <a:schemeClr val="tx1"/>
                </a:solidFill>
              </a:rPr>
              <a:t> minimum 5 </a:t>
            </a:r>
            <a:r>
              <a:rPr lang="en-US" sz="1200" b="1" dirty="0" err="1" smtClean="0">
                <a:solidFill>
                  <a:schemeClr val="tx1"/>
                </a:solidFill>
              </a:rPr>
              <a:t>tahun</a:t>
            </a:r>
            <a:r>
              <a:rPr lang="en-US" sz="1200" b="1" dirty="0" smtClean="0">
                <a:solidFill>
                  <a:schemeClr val="tx1"/>
                </a:solidFill>
              </a:rPr>
              <a:t> </a:t>
            </a:r>
            <a:r>
              <a:rPr lang="en-US" sz="1200" b="1" dirty="0" err="1" smtClean="0">
                <a:solidFill>
                  <a:schemeClr val="tx1"/>
                </a:solidFill>
              </a:rPr>
              <a:t>dibidang</a:t>
            </a:r>
            <a:r>
              <a:rPr lang="en-US" sz="1200" b="1" dirty="0" smtClean="0">
                <a:solidFill>
                  <a:schemeClr val="tx1"/>
                </a:solidFill>
              </a:rPr>
              <a:t> K3</a:t>
            </a:r>
          </a:p>
          <a:p>
            <a:r>
              <a:rPr lang="en-US" sz="1200" b="1" dirty="0">
                <a:solidFill>
                  <a:schemeClr val="tx1"/>
                </a:solidFill>
              </a:rPr>
              <a:t> </a:t>
            </a:r>
            <a:r>
              <a:rPr lang="en-US" sz="1200" b="1" dirty="0" smtClean="0">
                <a:solidFill>
                  <a:schemeClr val="tx1"/>
                </a:solidFill>
              </a:rPr>
              <a:t>   plus </a:t>
            </a:r>
            <a:r>
              <a:rPr lang="en-US" sz="1200" b="1" dirty="0" err="1" smtClean="0">
                <a:solidFill>
                  <a:schemeClr val="tx1"/>
                </a:solidFill>
              </a:rPr>
              <a:t>masing</a:t>
            </a:r>
            <a:r>
              <a:rPr lang="en-US" sz="1200" b="1" dirty="0" smtClean="0">
                <a:solidFill>
                  <a:schemeClr val="tx1"/>
                </a:solidFill>
              </a:rPr>
              <a:t> </a:t>
            </a:r>
            <a:r>
              <a:rPr lang="en-US" sz="1200" b="1" dirty="0" err="1" smtClean="0">
                <a:solidFill>
                  <a:schemeClr val="tx1"/>
                </a:solidFill>
              </a:rPr>
              <a:t>masing</a:t>
            </a:r>
            <a:r>
              <a:rPr lang="en-US" sz="1200" b="1" dirty="0" smtClean="0">
                <a:solidFill>
                  <a:schemeClr val="tx1"/>
                </a:solidFill>
              </a:rPr>
              <a:t> </a:t>
            </a:r>
            <a:r>
              <a:rPr lang="en-US" sz="1200" b="1" dirty="0" err="1" smtClean="0">
                <a:solidFill>
                  <a:schemeClr val="tx1"/>
                </a:solidFill>
              </a:rPr>
              <a:t>memiliki</a:t>
            </a:r>
            <a:r>
              <a:rPr lang="en-US" sz="1200" b="1" dirty="0" smtClean="0">
                <a:solidFill>
                  <a:schemeClr val="tx1"/>
                </a:solidFill>
              </a:rPr>
              <a:t> </a:t>
            </a:r>
            <a:r>
              <a:rPr lang="en-US" sz="1200" b="1" dirty="0" err="1" smtClean="0">
                <a:solidFill>
                  <a:schemeClr val="tx1"/>
                </a:solidFill>
              </a:rPr>
              <a:t>sertifikat</a:t>
            </a:r>
            <a:r>
              <a:rPr lang="en-US" sz="1200" b="1" dirty="0" smtClean="0">
                <a:solidFill>
                  <a:schemeClr val="tx1"/>
                </a:solidFill>
              </a:rPr>
              <a:t> </a:t>
            </a:r>
            <a:r>
              <a:rPr lang="en-US" sz="1200" b="1" dirty="0" err="1" smtClean="0">
                <a:solidFill>
                  <a:schemeClr val="tx1"/>
                </a:solidFill>
              </a:rPr>
              <a:t>diklat</a:t>
            </a:r>
            <a:r>
              <a:rPr lang="en-US" sz="1200" b="1" dirty="0" smtClean="0">
                <a:solidFill>
                  <a:schemeClr val="tx1"/>
                </a:solidFill>
              </a:rPr>
              <a:t> </a:t>
            </a:r>
            <a:r>
              <a:rPr lang="en-US" sz="1200" b="1" dirty="0" err="1" smtClean="0">
                <a:solidFill>
                  <a:schemeClr val="tx1"/>
                </a:solidFill>
              </a:rPr>
              <a:t>sesuai</a:t>
            </a:r>
            <a:r>
              <a:rPr lang="en-US" sz="1200" b="1" dirty="0" smtClean="0">
                <a:solidFill>
                  <a:schemeClr val="tx1"/>
                </a:solidFill>
              </a:rPr>
              <a:t> </a:t>
            </a:r>
            <a:r>
              <a:rPr lang="en-US" sz="1200" b="1" dirty="0" err="1" smtClean="0">
                <a:solidFill>
                  <a:schemeClr val="tx1"/>
                </a:solidFill>
              </a:rPr>
              <a:t>skema</a:t>
            </a:r>
            <a:r>
              <a:rPr lang="en-US" sz="1200" b="1" dirty="0" smtClean="0">
                <a:solidFill>
                  <a:schemeClr val="tx1"/>
                </a:solidFill>
              </a:rPr>
              <a:t> </a:t>
            </a:r>
            <a:r>
              <a:rPr lang="en-US" sz="1200" b="1" dirty="0" err="1" smtClean="0">
                <a:solidFill>
                  <a:schemeClr val="tx1"/>
                </a:solidFill>
              </a:rPr>
              <a:t>dari</a:t>
            </a:r>
            <a:r>
              <a:rPr lang="en-US" sz="1200" b="1" dirty="0" smtClean="0">
                <a:solidFill>
                  <a:schemeClr val="tx1"/>
                </a:solidFill>
              </a:rPr>
              <a:t> </a:t>
            </a:r>
            <a:r>
              <a:rPr lang="en-US" sz="1200" b="1" dirty="0" err="1" smtClean="0">
                <a:solidFill>
                  <a:schemeClr val="tx1"/>
                </a:solidFill>
              </a:rPr>
              <a:t>lembaga</a:t>
            </a:r>
            <a:r>
              <a:rPr lang="en-US" sz="1200" b="1" dirty="0" smtClean="0">
                <a:solidFill>
                  <a:schemeClr val="tx1"/>
                </a:solidFill>
              </a:rPr>
              <a:t> </a:t>
            </a:r>
            <a:r>
              <a:rPr lang="en-US" sz="1200" b="1" dirty="0" err="1" smtClean="0">
                <a:solidFill>
                  <a:schemeClr val="tx1"/>
                </a:solidFill>
              </a:rPr>
              <a:t>diklat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29183" y="5496018"/>
            <a:ext cx="6376507" cy="1288993"/>
          </a:xfrm>
          <a:prstGeom prst="rect">
            <a:avLst/>
          </a:prstGeom>
          <a:solidFill>
            <a:srgbClr val="66FF66"/>
          </a:solidFill>
          <a:ln w="38100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100" b="1" dirty="0" smtClean="0">
                <a:solidFill>
                  <a:schemeClr val="tx1"/>
                </a:solidFill>
              </a:rPr>
              <a:t>PROGRAM SEPTEMBER-OKTOBER:</a:t>
            </a:r>
          </a:p>
          <a:p>
            <a:pPr marL="168275" indent="-168275" defTabSz="288925">
              <a:buAutoNum type="arabicPeriod"/>
            </a:pPr>
            <a:r>
              <a:rPr lang="en-US" sz="1100" b="1" dirty="0" err="1" smtClean="0">
                <a:solidFill>
                  <a:schemeClr val="tx1"/>
                </a:solidFill>
              </a:rPr>
              <a:t>Diskon</a:t>
            </a:r>
            <a:r>
              <a:rPr lang="en-US" sz="1100" b="1" dirty="0" smtClean="0">
                <a:solidFill>
                  <a:schemeClr val="tx1"/>
                </a:solidFill>
              </a:rPr>
              <a:t> </a:t>
            </a:r>
            <a:r>
              <a:rPr lang="en-US" sz="1100" b="1" dirty="0" smtClean="0">
                <a:solidFill>
                  <a:schemeClr val="tx1"/>
                </a:solidFill>
              </a:rPr>
              <a:t>Rp500.000 </a:t>
            </a:r>
            <a:r>
              <a:rPr lang="en-US" sz="1100" b="1" dirty="0" err="1" smtClean="0">
                <a:solidFill>
                  <a:schemeClr val="tx1"/>
                </a:solidFill>
              </a:rPr>
              <a:t>Jika</a:t>
            </a:r>
            <a:r>
              <a:rPr lang="en-US" sz="1100" b="1" dirty="0" smtClean="0">
                <a:solidFill>
                  <a:schemeClr val="tx1"/>
                </a:solidFill>
              </a:rPr>
              <a:t> </a:t>
            </a:r>
            <a:r>
              <a:rPr lang="en-US" sz="1100" b="1" dirty="0" err="1" smtClean="0">
                <a:solidFill>
                  <a:schemeClr val="tx1"/>
                </a:solidFill>
              </a:rPr>
              <a:t>mereferensikan</a:t>
            </a:r>
            <a:r>
              <a:rPr lang="en-US" sz="1100" b="1" dirty="0" smtClean="0">
                <a:solidFill>
                  <a:schemeClr val="tx1"/>
                </a:solidFill>
              </a:rPr>
              <a:t> 1 </a:t>
            </a:r>
            <a:r>
              <a:rPr lang="en-US" sz="1100" b="1" dirty="0" err="1" smtClean="0">
                <a:solidFill>
                  <a:schemeClr val="tx1"/>
                </a:solidFill>
              </a:rPr>
              <a:t>peserta</a:t>
            </a:r>
            <a:r>
              <a:rPr lang="en-US" sz="1100" b="1" dirty="0" smtClean="0">
                <a:solidFill>
                  <a:schemeClr val="tx1"/>
                </a:solidFill>
              </a:rPr>
              <a:t> </a:t>
            </a:r>
            <a:r>
              <a:rPr lang="en-US" sz="1100" b="1" dirty="0" err="1" smtClean="0">
                <a:solidFill>
                  <a:schemeClr val="tx1"/>
                </a:solidFill>
              </a:rPr>
              <a:t>lainnya</a:t>
            </a:r>
            <a:r>
              <a:rPr lang="en-US" sz="1100" b="1" dirty="0" smtClean="0">
                <a:solidFill>
                  <a:schemeClr val="tx1"/>
                </a:solidFill>
              </a:rPr>
              <a:t> </a:t>
            </a:r>
            <a:r>
              <a:rPr lang="en-US" sz="1100" b="1" dirty="0" err="1" smtClean="0">
                <a:solidFill>
                  <a:schemeClr val="tx1"/>
                </a:solidFill>
              </a:rPr>
              <a:t>untuk</a:t>
            </a:r>
            <a:r>
              <a:rPr lang="en-US" sz="1100" b="1" dirty="0" smtClean="0">
                <a:solidFill>
                  <a:schemeClr val="tx1"/>
                </a:solidFill>
              </a:rPr>
              <a:t> </a:t>
            </a:r>
            <a:r>
              <a:rPr lang="en-US" sz="1100" b="1" dirty="0" err="1" smtClean="0">
                <a:solidFill>
                  <a:schemeClr val="tx1"/>
                </a:solidFill>
              </a:rPr>
              <a:t>ikut</a:t>
            </a:r>
            <a:r>
              <a:rPr lang="en-US" sz="1100" b="1" dirty="0" smtClean="0">
                <a:solidFill>
                  <a:schemeClr val="tx1"/>
                </a:solidFill>
              </a:rPr>
              <a:t> </a:t>
            </a:r>
            <a:r>
              <a:rPr lang="en-US" sz="1100" b="1" dirty="0" err="1" smtClean="0">
                <a:solidFill>
                  <a:schemeClr val="tx1"/>
                </a:solidFill>
              </a:rPr>
              <a:t>pelatihan</a:t>
            </a:r>
            <a:endParaRPr lang="en-US" sz="1100" b="1" dirty="0" smtClean="0">
              <a:solidFill>
                <a:schemeClr val="tx1"/>
              </a:solidFill>
            </a:endParaRPr>
          </a:p>
          <a:p>
            <a:pPr marL="168275" indent="-168275" defTabSz="625475">
              <a:buAutoNum type="arabicPeriod"/>
            </a:pPr>
            <a:r>
              <a:rPr lang="en-US" sz="1100" b="1" dirty="0" smtClean="0">
                <a:solidFill>
                  <a:schemeClr val="tx1"/>
                </a:solidFill>
              </a:rPr>
              <a:t>Cashback Rp500.000 </a:t>
            </a:r>
            <a:r>
              <a:rPr lang="en-US" sz="1100" b="1" dirty="0" err="1" smtClean="0">
                <a:solidFill>
                  <a:schemeClr val="tx1"/>
                </a:solidFill>
              </a:rPr>
              <a:t>jika</a:t>
            </a:r>
            <a:r>
              <a:rPr lang="en-US" sz="1100" b="1" dirty="0" smtClean="0">
                <a:solidFill>
                  <a:schemeClr val="tx1"/>
                </a:solidFill>
              </a:rPr>
              <a:t> </a:t>
            </a:r>
            <a:r>
              <a:rPr lang="en-US" sz="1100" b="1" dirty="0" err="1" smtClean="0">
                <a:solidFill>
                  <a:schemeClr val="tx1"/>
                </a:solidFill>
              </a:rPr>
              <a:t>mengambil</a:t>
            </a:r>
            <a:r>
              <a:rPr lang="en-US" sz="1100" b="1" dirty="0" smtClean="0">
                <a:solidFill>
                  <a:schemeClr val="tx1"/>
                </a:solidFill>
              </a:rPr>
              <a:t> training BNSP </a:t>
            </a:r>
            <a:r>
              <a:rPr lang="en-US" sz="1100" b="1" dirty="0" err="1" smtClean="0">
                <a:solidFill>
                  <a:schemeClr val="tx1"/>
                </a:solidFill>
              </a:rPr>
              <a:t>lainnya</a:t>
            </a:r>
            <a:r>
              <a:rPr lang="en-US" sz="1100" b="1" dirty="0" smtClean="0">
                <a:solidFill>
                  <a:schemeClr val="tx1"/>
                </a:solidFill>
              </a:rPr>
              <a:t> (</a:t>
            </a:r>
            <a:r>
              <a:rPr lang="en-US" sz="1100" b="1" dirty="0" err="1" smtClean="0">
                <a:solidFill>
                  <a:schemeClr val="tx1"/>
                </a:solidFill>
              </a:rPr>
              <a:t>Dalam</a:t>
            </a:r>
            <a:r>
              <a:rPr lang="en-US" sz="1100" b="1" dirty="0" smtClean="0">
                <a:solidFill>
                  <a:schemeClr val="tx1"/>
                </a:solidFill>
              </a:rPr>
              <a:t> </a:t>
            </a:r>
            <a:r>
              <a:rPr lang="en-US" sz="1100" b="1" dirty="0" err="1" smtClean="0">
                <a:solidFill>
                  <a:schemeClr val="tx1"/>
                </a:solidFill>
              </a:rPr>
              <a:t>jangka</a:t>
            </a:r>
            <a:r>
              <a:rPr lang="en-US" sz="1100" b="1" dirty="0" smtClean="0">
                <a:solidFill>
                  <a:schemeClr val="tx1"/>
                </a:solidFill>
              </a:rPr>
              <a:t> </a:t>
            </a:r>
            <a:r>
              <a:rPr lang="en-US" sz="1100" b="1" dirty="0" err="1" smtClean="0">
                <a:solidFill>
                  <a:schemeClr val="tx1"/>
                </a:solidFill>
              </a:rPr>
              <a:t>waktu</a:t>
            </a:r>
            <a:r>
              <a:rPr lang="en-US" sz="1100" b="1" dirty="0" smtClean="0">
                <a:solidFill>
                  <a:schemeClr val="tx1"/>
                </a:solidFill>
              </a:rPr>
              <a:t> 2 </a:t>
            </a:r>
            <a:r>
              <a:rPr lang="en-US" sz="1100" b="1" dirty="0" err="1" smtClean="0">
                <a:solidFill>
                  <a:schemeClr val="tx1"/>
                </a:solidFill>
              </a:rPr>
              <a:t>minggu</a:t>
            </a:r>
            <a:r>
              <a:rPr lang="en-US" sz="1100" b="1" dirty="0" smtClean="0">
                <a:solidFill>
                  <a:schemeClr val="tx1"/>
                </a:solidFill>
              </a:rPr>
              <a:t>)</a:t>
            </a:r>
          </a:p>
          <a:p>
            <a:pPr marL="168275" indent="-168275" defTabSz="625475">
              <a:buAutoNum type="arabicPeriod"/>
            </a:pPr>
            <a:r>
              <a:rPr lang="en-US" sz="1100" b="1" dirty="0" smtClean="0">
                <a:solidFill>
                  <a:schemeClr val="tx1"/>
                </a:solidFill>
              </a:rPr>
              <a:t>Gratis 1 </a:t>
            </a:r>
            <a:r>
              <a:rPr lang="en-US" sz="1100" b="1" dirty="0" err="1" smtClean="0">
                <a:solidFill>
                  <a:schemeClr val="tx1"/>
                </a:solidFill>
              </a:rPr>
              <a:t>peserta</a:t>
            </a:r>
            <a:r>
              <a:rPr lang="en-US" sz="1100" b="1" dirty="0" smtClean="0">
                <a:solidFill>
                  <a:schemeClr val="tx1"/>
                </a:solidFill>
              </a:rPr>
              <a:t> </a:t>
            </a:r>
            <a:r>
              <a:rPr lang="en-US" sz="1100" b="1" dirty="0" err="1" smtClean="0">
                <a:solidFill>
                  <a:schemeClr val="tx1"/>
                </a:solidFill>
              </a:rPr>
              <a:t>jika</a:t>
            </a:r>
            <a:r>
              <a:rPr lang="en-US" sz="1100" b="1" dirty="0" smtClean="0">
                <a:solidFill>
                  <a:schemeClr val="tx1"/>
                </a:solidFill>
              </a:rPr>
              <a:t> </a:t>
            </a:r>
            <a:r>
              <a:rPr lang="en-US" sz="1100" b="1" dirty="0" err="1" smtClean="0">
                <a:solidFill>
                  <a:schemeClr val="tx1"/>
                </a:solidFill>
              </a:rPr>
              <a:t>membayar</a:t>
            </a:r>
            <a:r>
              <a:rPr lang="en-US" sz="1100" b="1" dirty="0" smtClean="0">
                <a:solidFill>
                  <a:schemeClr val="tx1"/>
                </a:solidFill>
              </a:rPr>
              <a:t> </a:t>
            </a:r>
            <a:r>
              <a:rPr lang="en-US" sz="1100" b="1" dirty="0" err="1" smtClean="0">
                <a:solidFill>
                  <a:schemeClr val="tx1"/>
                </a:solidFill>
              </a:rPr>
              <a:t>untuk</a:t>
            </a:r>
            <a:r>
              <a:rPr lang="en-US" sz="1100" b="1" dirty="0" smtClean="0">
                <a:solidFill>
                  <a:schemeClr val="tx1"/>
                </a:solidFill>
              </a:rPr>
              <a:t> </a:t>
            </a:r>
            <a:r>
              <a:rPr lang="en-US" sz="1100" b="1" dirty="0" smtClean="0">
                <a:solidFill>
                  <a:schemeClr val="tx1"/>
                </a:solidFill>
              </a:rPr>
              <a:t>5 </a:t>
            </a:r>
            <a:r>
              <a:rPr lang="en-US" sz="1100" b="1" dirty="0" err="1" smtClean="0">
                <a:solidFill>
                  <a:schemeClr val="tx1"/>
                </a:solidFill>
              </a:rPr>
              <a:t>peserta</a:t>
            </a:r>
            <a:endParaRPr lang="en-US" sz="1100" b="1" dirty="0" smtClean="0">
              <a:solidFill>
                <a:schemeClr val="tx1"/>
              </a:solidFill>
            </a:endParaRPr>
          </a:p>
          <a:p>
            <a:pPr marL="168275" indent="-168275" defTabSz="625475">
              <a:buAutoNum type="arabicPeriod"/>
            </a:pPr>
            <a:r>
              <a:rPr lang="en-US" sz="1100" b="1" dirty="0" smtClean="0">
                <a:solidFill>
                  <a:schemeClr val="tx1"/>
                </a:solidFill>
              </a:rPr>
              <a:t>10 </a:t>
            </a:r>
            <a:r>
              <a:rPr lang="en-US" sz="1100" b="1" dirty="0" err="1" smtClean="0">
                <a:solidFill>
                  <a:schemeClr val="tx1"/>
                </a:solidFill>
              </a:rPr>
              <a:t>Materi</a:t>
            </a:r>
            <a:r>
              <a:rPr lang="en-US" sz="1100" b="1" dirty="0" smtClean="0">
                <a:solidFill>
                  <a:schemeClr val="tx1"/>
                </a:solidFill>
              </a:rPr>
              <a:t> </a:t>
            </a:r>
            <a:r>
              <a:rPr lang="en-US" sz="1100" b="1" dirty="0" err="1" smtClean="0">
                <a:solidFill>
                  <a:schemeClr val="tx1"/>
                </a:solidFill>
              </a:rPr>
              <a:t>tambahan</a:t>
            </a:r>
            <a:r>
              <a:rPr lang="en-US" sz="1100" b="1" dirty="0">
                <a:solidFill>
                  <a:schemeClr val="tx1"/>
                </a:solidFill>
              </a:rPr>
              <a:t> </a:t>
            </a:r>
            <a:r>
              <a:rPr lang="en-US" sz="1100" b="1" dirty="0" err="1">
                <a:solidFill>
                  <a:schemeClr val="tx1"/>
                </a:solidFill>
              </a:rPr>
              <a:t>bersertifikat</a:t>
            </a:r>
            <a:r>
              <a:rPr lang="en-US" sz="1100" b="1" dirty="0">
                <a:solidFill>
                  <a:schemeClr val="tx1"/>
                </a:solidFill>
              </a:rPr>
              <a:t> Indo Training (</a:t>
            </a:r>
            <a:r>
              <a:rPr lang="en-US" sz="1100" b="1" dirty="0" err="1" smtClean="0">
                <a:solidFill>
                  <a:schemeClr val="tx1"/>
                </a:solidFill>
              </a:rPr>
              <a:t>Manajemen</a:t>
            </a:r>
            <a:r>
              <a:rPr lang="en-US" sz="1100" b="1" dirty="0" smtClean="0">
                <a:solidFill>
                  <a:schemeClr val="tx1"/>
                </a:solidFill>
              </a:rPr>
              <a:t> </a:t>
            </a:r>
            <a:r>
              <a:rPr lang="en-US" sz="1100" b="1" dirty="0" err="1" smtClean="0">
                <a:solidFill>
                  <a:schemeClr val="tx1"/>
                </a:solidFill>
              </a:rPr>
              <a:t>Resiko</a:t>
            </a:r>
            <a:r>
              <a:rPr lang="en-US" sz="1100" b="1" dirty="0" smtClean="0">
                <a:solidFill>
                  <a:schemeClr val="tx1"/>
                </a:solidFill>
              </a:rPr>
              <a:t>, ISO9001, ISO45001, JSA, HIRA, Basic First Aid, Basic Fire Fighting, SMK3, Leadership, Communication Skill) dg </a:t>
            </a:r>
            <a:r>
              <a:rPr lang="en-US" sz="1100" b="1" dirty="0" err="1" smtClean="0">
                <a:solidFill>
                  <a:schemeClr val="tx1"/>
                </a:solidFill>
              </a:rPr>
              <a:t>hanya</a:t>
            </a:r>
            <a:r>
              <a:rPr lang="en-US" sz="1100" b="1" dirty="0" smtClean="0">
                <a:solidFill>
                  <a:schemeClr val="tx1"/>
                </a:solidFill>
              </a:rPr>
              <a:t> </a:t>
            </a:r>
            <a:r>
              <a:rPr lang="en-US" sz="1100" b="1" dirty="0" err="1" smtClean="0">
                <a:solidFill>
                  <a:schemeClr val="tx1"/>
                </a:solidFill>
              </a:rPr>
              <a:t>menambah</a:t>
            </a:r>
            <a:r>
              <a:rPr lang="en-US" sz="1100" b="1" dirty="0" smtClean="0">
                <a:solidFill>
                  <a:schemeClr val="tx1"/>
                </a:solidFill>
              </a:rPr>
              <a:t> Rp250.000 </a:t>
            </a:r>
            <a:r>
              <a:rPr lang="en-US" sz="1100" b="1" dirty="0" err="1" smtClean="0">
                <a:solidFill>
                  <a:schemeClr val="tx1"/>
                </a:solidFill>
              </a:rPr>
              <a:t>dan</a:t>
            </a:r>
            <a:r>
              <a:rPr lang="en-US" sz="1100" b="1" dirty="0" smtClean="0">
                <a:solidFill>
                  <a:schemeClr val="tx1"/>
                </a:solidFill>
              </a:rPr>
              <a:t> </a:t>
            </a:r>
            <a:r>
              <a:rPr lang="en-US" sz="1100" b="1" dirty="0" err="1" smtClean="0">
                <a:solidFill>
                  <a:schemeClr val="tx1"/>
                </a:solidFill>
              </a:rPr>
              <a:t>mengerjakan</a:t>
            </a:r>
            <a:r>
              <a:rPr lang="en-US" sz="1100" b="1" dirty="0" smtClean="0">
                <a:solidFill>
                  <a:schemeClr val="tx1"/>
                </a:solidFill>
              </a:rPr>
              <a:t> </a:t>
            </a:r>
            <a:r>
              <a:rPr lang="en-US" sz="1100" b="1" dirty="0" err="1" smtClean="0">
                <a:solidFill>
                  <a:schemeClr val="tx1"/>
                </a:solidFill>
              </a:rPr>
              <a:t>tugasnya</a:t>
            </a:r>
            <a:r>
              <a:rPr lang="en-US" sz="1100" b="1" dirty="0" smtClean="0">
                <a:solidFill>
                  <a:schemeClr val="tx1"/>
                </a:solidFill>
              </a:rPr>
              <a:t> (</a:t>
            </a:r>
            <a:r>
              <a:rPr lang="en-US" sz="1100" b="1" dirty="0" err="1" smtClean="0">
                <a:solidFill>
                  <a:schemeClr val="tx1"/>
                </a:solidFill>
              </a:rPr>
              <a:t>Materi</a:t>
            </a:r>
            <a:r>
              <a:rPr lang="en-US" sz="1100" b="1" dirty="0" smtClean="0">
                <a:solidFill>
                  <a:schemeClr val="tx1"/>
                </a:solidFill>
              </a:rPr>
              <a:t> </a:t>
            </a:r>
            <a:r>
              <a:rPr lang="en-US" sz="1100" b="1" dirty="0" err="1" smtClean="0">
                <a:solidFill>
                  <a:schemeClr val="tx1"/>
                </a:solidFill>
              </a:rPr>
              <a:t>akan</a:t>
            </a:r>
            <a:r>
              <a:rPr lang="en-US" sz="1100" b="1" dirty="0" smtClean="0">
                <a:solidFill>
                  <a:schemeClr val="tx1"/>
                </a:solidFill>
              </a:rPr>
              <a:t> </a:t>
            </a:r>
            <a:r>
              <a:rPr lang="en-US" sz="1100" b="1" dirty="0" err="1" smtClean="0">
                <a:solidFill>
                  <a:schemeClr val="tx1"/>
                </a:solidFill>
              </a:rPr>
              <a:t>diberikan</a:t>
            </a:r>
            <a:r>
              <a:rPr lang="en-US" sz="1100" b="1" dirty="0" smtClean="0">
                <a:solidFill>
                  <a:schemeClr val="tx1"/>
                </a:solidFill>
              </a:rPr>
              <a:t>)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42915" y="2974524"/>
            <a:ext cx="6232530" cy="830997"/>
          </a:xfrm>
          <a:prstGeom prst="rect">
            <a:avLst/>
          </a:prstGeom>
          <a:solidFill>
            <a:schemeClr val="tx1"/>
          </a:solidFill>
          <a:ln w="76200">
            <a:solidFill>
              <a:srgbClr val="FF000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Setiap</a:t>
            </a:r>
            <a:r>
              <a:rPr lang="en-US" sz="2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4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minggu</a:t>
            </a:r>
            <a:r>
              <a:rPr lang="en-US" sz="2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4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ada</a:t>
            </a:r>
            <a:r>
              <a:rPr lang="en-US" sz="2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4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kecuali</a:t>
            </a:r>
            <a:r>
              <a:rPr lang="en-US" sz="2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4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Pengawas</a:t>
            </a:r>
            <a:r>
              <a:rPr lang="en-US" sz="2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4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Utama</a:t>
            </a:r>
            <a:r>
              <a:rPr lang="en-US" sz="2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, </a:t>
            </a:r>
            <a:r>
              <a:rPr lang="en-US" sz="24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minggu</a:t>
            </a:r>
            <a:r>
              <a:rPr lang="en-US" sz="2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4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ke</a:t>
            </a:r>
            <a:r>
              <a:rPr lang="en-US" sz="2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4  </a:t>
            </a:r>
            <a:r>
              <a:rPr lang="en-US" sz="24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tiap</a:t>
            </a:r>
            <a:r>
              <a:rPr lang="en-US" sz="2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24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bulan</a:t>
            </a:r>
            <a:endParaRPr lang="en-US" sz="2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29183" y="9542905"/>
            <a:ext cx="6376507" cy="213656"/>
          </a:xfrm>
          <a:prstGeom prst="rect">
            <a:avLst/>
          </a:prstGeom>
          <a:solidFill>
            <a:srgbClr val="FFFF00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ILMU ADALAH USAHA, SERTIFIKAT ADALAH BUKTI, MODAL UNTUK BEKERJA, INDO TRAINING ADALAH FASILITATOR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540066" y="733425"/>
            <a:ext cx="3716541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FUNGSI DAN MANFAAT: MENGUASAI KONSEP KESELAMATAN MIGAS, DAPAT MENJADI PENGAWAS DAN ADVISOR INDUSTRI MIGAS, MEMBUAT RENCANA DAN STRATEGI AKTIVITAS MIGAS, DAPAT MENJADI KONSULTAN INDUSTRI MIGAS</a:t>
            </a:r>
            <a:endParaRPr lang="en-US" sz="1000" b="1" dirty="0"/>
          </a:p>
        </p:txBody>
      </p:sp>
    </p:spTree>
    <p:extLst>
      <p:ext uri="{BB962C8B-B14F-4D97-AF65-F5344CB8AC3E}">
        <p14:creationId xmlns:p14="http://schemas.microsoft.com/office/powerpoint/2010/main" val="9140929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10229</TotalTime>
  <Words>345</Words>
  <Application>Microsoft Office PowerPoint</Application>
  <PresentationFormat>A4 Paper (210x297 mm)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Mario Suripatty</dc:creator>
  <cp:lastModifiedBy>Mario Suripatty</cp:lastModifiedBy>
  <cp:revision>49</cp:revision>
  <dcterms:created xsi:type="dcterms:W3CDTF">2020-03-26T13:26:33Z</dcterms:created>
  <dcterms:modified xsi:type="dcterms:W3CDTF">2020-12-01T10:56:11Z</dcterms:modified>
</cp:coreProperties>
</file>